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68" r:id="rId4"/>
    <p:sldId id="269" r:id="rId5"/>
    <p:sldId id="257" r:id="rId6"/>
    <p:sldId id="278" r:id="rId7"/>
    <p:sldId id="259" r:id="rId8"/>
    <p:sldId id="260" r:id="rId9"/>
    <p:sldId id="270" r:id="rId10"/>
    <p:sldId id="279" r:id="rId11"/>
    <p:sldId id="280" r:id="rId12"/>
    <p:sldId id="262" r:id="rId13"/>
    <p:sldId id="265" r:id="rId14"/>
    <p:sldId id="266" r:id="rId15"/>
    <p:sldId id="272" r:id="rId16"/>
    <p:sldId id="281" r:id="rId17"/>
    <p:sldId id="273" r:id="rId18"/>
    <p:sldId id="282" r:id="rId19"/>
    <p:sldId id="274" r:id="rId20"/>
    <p:sldId id="283" r:id="rId21"/>
    <p:sldId id="275" r:id="rId22"/>
    <p:sldId id="284" r:id="rId23"/>
    <p:sldId id="276" r:id="rId24"/>
    <p:sldId id="285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051A0-9010-4986-8505-3A1BFA9E6F09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74C36-BA6B-4BF3-BAD6-05BE3C6F63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788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05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354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9762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655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977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6789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410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43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4788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6323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99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3975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6365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268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5112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776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7017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197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0876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258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304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577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913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98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783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55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631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14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43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D94E79-F046-4440-A01F-498D5760FCC3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01E647-7F28-4442-A9FB-3130D16D60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7800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lue-and-white vehicles and globe, Logistics Freight transport Freight  Forwarding Agency Business, logistic, service, people, mode Of Transport  png | PNGW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7E7"/>
              </a:clrFrom>
              <a:clrTo>
                <a:srgbClr val="E6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29" y="277018"/>
            <a:ext cx="4477836" cy="2438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4069" y="1205346"/>
            <a:ext cx="3629890" cy="1002001"/>
          </a:xfrm>
        </p:spPr>
        <p:txBody>
          <a:bodyPr/>
          <a:lstStyle/>
          <a:p>
            <a:r>
              <a:rPr lang="sl-SI" b="1" dirty="0" smtClean="0"/>
              <a:t>S E L I T V E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36655" y="2429848"/>
            <a:ext cx="2567709" cy="508144"/>
          </a:xfrm>
        </p:spPr>
        <p:txBody>
          <a:bodyPr>
            <a:normAutofit lnSpcReduction="10000"/>
          </a:bodyPr>
          <a:lstStyle/>
          <a:p>
            <a:r>
              <a:rPr lang="sl-SI" sz="2800" dirty="0" smtClean="0">
                <a:solidFill>
                  <a:schemeClr val="tx1"/>
                </a:solidFill>
              </a:rPr>
              <a:t>(SDZ/ 24 – 26)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Selitveni servis | Ale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9" y="591378"/>
            <a:ext cx="3524250" cy="1809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lit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99" y="4038165"/>
            <a:ext cx="2973188" cy="1980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setina otrok s slabo izkušnjo! | AMZ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62" y="3440258"/>
            <a:ext cx="3631621" cy="2420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saj pet razlogov, zakaj se v službo voziti s kolesom - siol.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2" y="3440258"/>
            <a:ext cx="3004220" cy="1693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49576" y="1352082"/>
            <a:ext cx="10948461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altLang="sl-SI" sz="4400" dirty="0" smtClean="0">
                <a:solidFill>
                  <a:srgbClr val="002060"/>
                </a:solidFill>
              </a:rPr>
              <a:t>Za koliko časa se selimo </a:t>
            </a:r>
          </a:p>
          <a:p>
            <a:r>
              <a:rPr lang="sl-SI" altLang="sl-SI" sz="4400" dirty="0">
                <a:solidFill>
                  <a:srgbClr val="002060"/>
                </a:solidFill>
              </a:rPr>
              <a:t> </a:t>
            </a:r>
            <a:r>
              <a:rPr lang="sl-SI" altLang="sl-SI" sz="4400" dirty="0" smtClean="0">
                <a:solidFill>
                  <a:srgbClr val="002060"/>
                </a:solidFill>
              </a:rPr>
              <a:t>   pri ZAČASNIH selitvah?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altLang="sl-SI" sz="2800" dirty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r>
              <a:rPr lang="sl-SI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  <a:r>
              <a:rPr lang="sl-SI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endParaRPr lang="sl-SI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sl-SI" sz="28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sl-SI" sz="2800" dirty="0" smtClean="0"/>
          </a:p>
          <a:p>
            <a:endParaRPr lang="sl-SI" altLang="sl-SI" sz="2800" dirty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sl-SI" altLang="sl-SI" sz="2800" dirty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sl-SI" altLang="sl-SI" sz="2800" dirty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sl-SI" altLang="sl-SI" sz="2800" dirty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sl-SI" altLang="sl-SI" sz="2800" dirty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en-US" altLang="sl-SI" sz="2800" dirty="0" smtClean="0">
              <a:solidFill>
                <a:srgbClr val="00206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726303" y="3315853"/>
            <a:ext cx="10714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sl-SI" sz="28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sl-SI" sz="2800" dirty="0" smtClean="0">
              <a:solidFill>
                <a:srgbClr val="002060"/>
              </a:solidFill>
            </a:endParaRPr>
          </a:p>
        </p:txBody>
      </p:sp>
      <p:sp>
        <p:nvSpPr>
          <p:cNvPr id="5" name="Interaktivni gumb: Naprej ali naslednji 4">
            <a:hlinkClick r:id="" action="ppaction://hlinkshowjump?jump=nextslide" highlightClick="1"/>
          </p:cNvPr>
          <p:cNvSpPr/>
          <p:nvPr/>
        </p:nvSpPr>
        <p:spPr>
          <a:xfrm>
            <a:off x="4599710" y="3863181"/>
            <a:ext cx="932873" cy="683491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338" name="Picture 2" descr="Že naslednji teden v šolske klopi vsi osnovnošol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19" y="895013"/>
            <a:ext cx="2944751" cy="1657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Zdravstveni dom dr. Franca Ambrožiča PostojnaZdravstveni dom dr. Franca  Ambrožiča Postoj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63" y="3009288"/>
            <a:ext cx="2663686" cy="1774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BERGFEX: Izola: Dopust Izola - Potovati Izo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73" y="4900919"/>
            <a:ext cx="3133353" cy="1637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26303" y="733246"/>
            <a:ext cx="10948461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altLang="sl-SI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sl-SI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sl-SI" sz="28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sl-SI" sz="2800" dirty="0" smtClean="0"/>
          </a:p>
          <a:p>
            <a:endParaRPr lang="sl-SI" altLang="sl-SI" sz="2800" dirty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sl-SI" altLang="sl-SI" sz="2800" dirty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sl-SI" altLang="sl-SI" sz="2800" dirty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sl-SI" altLang="sl-SI" sz="2800" dirty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sl-SI" altLang="sl-SI" sz="2800" dirty="0">
              <a:solidFill>
                <a:srgbClr val="002060"/>
              </a:solidFill>
            </a:endParaRPr>
          </a:p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endParaRPr lang="en-US" altLang="sl-SI" sz="2800" dirty="0" smtClean="0">
              <a:solidFill>
                <a:srgbClr val="00206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807636" y="387926"/>
            <a:ext cx="6785794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4000" u="sng" dirty="0" smtClean="0">
                <a:solidFill>
                  <a:srgbClr val="FF0000"/>
                </a:solidFill>
              </a:rPr>
              <a:t>ZAČASNA SELITEV</a:t>
            </a:r>
          </a:p>
          <a:p>
            <a:r>
              <a:rPr lang="sl-SI" altLang="sl-SI" sz="3200" dirty="0" smtClean="0">
                <a:solidFill>
                  <a:srgbClr val="002060"/>
                </a:solidFill>
              </a:rPr>
              <a:t>Za nekaj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altLang="sl-SI" sz="3200" dirty="0" smtClean="0">
                <a:solidFill>
                  <a:srgbClr val="FF0000"/>
                </a:solidFill>
              </a:rPr>
              <a:t>UR</a:t>
            </a:r>
            <a:endParaRPr lang="sl-SI" altLang="sl-SI" sz="32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altLang="sl-SI" sz="3200" dirty="0" smtClean="0">
                <a:solidFill>
                  <a:srgbClr val="FF0000"/>
                </a:solidFill>
              </a:rPr>
              <a:t>DNI</a:t>
            </a:r>
            <a:r>
              <a:rPr lang="sl-SI" altLang="sl-SI" sz="3200" dirty="0" smtClean="0">
                <a:solidFill>
                  <a:srgbClr val="002060"/>
                </a:solidFill>
              </a:rPr>
              <a:t> – dnevna selitev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002060"/>
                </a:solidFill>
              </a:rPr>
              <a:t>s</a:t>
            </a:r>
            <a:r>
              <a:rPr lang="sl-SI" altLang="sl-SI" sz="3200" dirty="0" smtClean="0">
                <a:solidFill>
                  <a:srgbClr val="002060"/>
                </a:solidFill>
              </a:rPr>
              <a:t>lužba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002060"/>
                </a:solidFill>
              </a:rPr>
              <a:t>š</a:t>
            </a:r>
            <a:r>
              <a:rPr lang="sl-SI" altLang="sl-SI" sz="3200" dirty="0" smtClean="0">
                <a:solidFill>
                  <a:srgbClr val="002060"/>
                </a:solidFill>
              </a:rPr>
              <a:t>tudij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002060"/>
                </a:solidFill>
              </a:rPr>
              <a:t>z</a:t>
            </a:r>
            <a:r>
              <a:rPr lang="sl-SI" altLang="sl-SI" sz="3200" dirty="0" smtClean="0">
                <a:solidFill>
                  <a:srgbClr val="002060"/>
                </a:solidFill>
              </a:rPr>
              <a:t>dravstvena oskrba …    </a:t>
            </a:r>
            <a:r>
              <a:rPr lang="sl-SI" altLang="sl-SI" sz="3200" dirty="0" smtClean="0">
                <a:solidFill>
                  <a:srgbClr val="FF0000"/>
                </a:solidFill>
              </a:rPr>
              <a:t> </a:t>
            </a:r>
            <a:r>
              <a:rPr lang="sl-SI" altLang="sl-SI" sz="3200" dirty="0" smtClean="0">
                <a:solidFill>
                  <a:srgbClr val="002060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altLang="sl-SI" sz="3200" dirty="0" smtClean="0">
                <a:solidFill>
                  <a:srgbClr val="FF0000"/>
                </a:solidFill>
              </a:rPr>
              <a:t>TEDNOV</a:t>
            </a:r>
          </a:p>
          <a:p>
            <a:pPr marL="1524000" indent="-628650"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002060"/>
                </a:solidFill>
              </a:rPr>
              <a:t>š</a:t>
            </a:r>
            <a:r>
              <a:rPr lang="sl-SI" altLang="sl-SI" sz="3200" dirty="0" smtClean="0">
                <a:solidFill>
                  <a:srgbClr val="002060"/>
                </a:solidFill>
              </a:rPr>
              <a:t>olanje v drugem kraju</a:t>
            </a:r>
          </a:p>
          <a:p>
            <a:pPr marL="1524000" indent="-628650"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002060"/>
                </a:solidFill>
              </a:rPr>
              <a:t>p</a:t>
            </a:r>
            <a:r>
              <a:rPr lang="sl-SI" altLang="sl-SI" sz="3200" dirty="0" smtClean="0">
                <a:solidFill>
                  <a:srgbClr val="002060"/>
                </a:solidFill>
              </a:rPr>
              <a:t>očitnice 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altLang="sl-SI" sz="3200" dirty="0" smtClean="0">
                <a:solidFill>
                  <a:srgbClr val="FF0000"/>
                </a:solidFill>
              </a:rPr>
              <a:t>MESECEV / LET</a:t>
            </a:r>
          </a:p>
          <a:p>
            <a:pPr marL="1524000" indent="-628650"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002060"/>
                </a:solidFill>
              </a:rPr>
              <a:t>z</a:t>
            </a:r>
            <a:r>
              <a:rPr lang="sl-SI" altLang="sl-SI" sz="3200" dirty="0" smtClean="0">
                <a:solidFill>
                  <a:srgbClr val="002060"/>
                </a:solidFill>
              </a:rPr>
              <a:t>ačasno delo v tujini …</a:t>
            </a:r>
          </a:p>
          <a:p>
            <a:endParaRPr lang="sl-SI" sz="4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sl-SI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50109" y="649054"/>
            <a:ext cx="954116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altLang="sl-SI" sz="4400" dirty="0" smtClean="0">
                <a:solidFill>
                  <a:srgbClr val="002060"/>
                </a:solidFill>
              </a:rPr>
              <a:t>OPREDELI razlog ter vrsto selitve:</a:t>
            </a:r>
          </a:p>
          <a:p>
            <a:endParaRPr lang="sl-SI" altLang="sl-SI" sz="3000" dirty="0" smtClean="0">
              <a:solidFill>
                <a:srgbClr val="002060"/>
              </a:solidFill>
            </a:endParaRPr>
          </a:p>
          <a:p>
            <a:endParaRPr lang="sl-SI" altLang="sl-SI" sz="500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l-SI" altLang="sl-SI" sz="3600" i="1" u="sng" dirty="0" smtClean="0">
                <a:solidFill>
                  <a:srgbClr val="002060"/>
                </a:solidFill>
              </a:rPr>
              <a:t>Miha</a:t>
            </a:r>
            <a:r>
              <a:rPr lang="sl-SI" altLang="sl-SI" sz="3600" i="1" dirty="0" smtClean="0">
                <a:solidFill>
                  <a:srgbClr val="002060"/>
                </a:solidFill>
              </a:rPr>
              <a:t> se vozi z avtobusom v sosednje mesto v službo.</a:t>
            </a:r>
          </a:p>
          <a:p>
            <a:endParaRPr lang="sl-SI" altLang="sl-SI" sz="2000" i="1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l-SI" altLang="sl-SI" sz="3600" i="1" u="sng" dirty="0" smtClean="0">
                <a:solidFill>
                  <a:srgbClr val="002060"/>
                </a:solidFill>
              </a:rPr>
              <a:t>Hana</a:t>
            </a:r>
            <a:r>
              <a:rPr lang="sl-SI" altLang="sl-SI" sz="3600" i="1" dirty="0" smtClean="0">
                <a:solidFill>
                  <a:srgbClr val="002060"/>
                </a:solidFill>
              </a:rPr>
              <a:t> se je s starši preselila iz Postojne v Ljubljano.</a:t>
            </a:r>
          </a:p>
          <a:p>
            <a:endParaRPr lang="sl-SI" altLang="sl-SI" sz="2000" i="1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l-SI" altLang="sl-SI" sz="3600" i="1" u="sng" dirty="0" smtClean="0">
                <a:solidFill>
                  <a:srgbClr val="002060"/>
                </a:solidFill>
              </a:rPr>
              <a:t>Lucija</a:t>
            </a:r>
            <a:r>
              <a:rPr lang="sl-SI" altLang="sl-SI" sz="3600" i="1" dirty="0" smtClean="0">
                <a:solidFill>
                  <a:srgbClr val="002060"/>
                </a:solidFill>
              </a:rPr>
              <a:t> je bila leto dni na šolanju v tujini.</a:t>
            </a:r>
            <a:endParaRPr lang="en-US" altLang="sl-SI" sz="3600" i="1" dirty="0" smtClean="0">
              <a:solidFill>
                <a:srgbClr val="00206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7157265" y="5858225"/>
            <a:ext cx="274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  <a:r>
              <a:rPr lang="sl-SI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l-SI" sz="3200" dirty="0"/>
          </a:p>
        </p:txBody>
      </p:sp>
      <p:sp>
        <p:nvSpPr>
          <p:cNvPr id="4" name="Interaktivni gumb: Naprej ali naslednji 3">
            <a:hlinkClick r:id="" action="ppaction://hlinkshowjump?jump=nextslide" highlightClick="1"/>
          </p:cNvPr>
          <p:cNvSpPr/>
          <p:nvPr/>
        </p:nvSpPr>
        <p:spPr>
          <a:xfrm>
            <a:off x="9975273" y="5697954"/>
            <a:ext cx="932873" cy="683491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71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69456" y="1120063"/>
            <a:ext cx="11212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sl-SI" altLang="sl-SI" sz="4400" b="1" dirty="0" smtClean="0">
                <a:solidFill>
                  <a:srgbClr val="002060"/>
                </a:solidFill>
              </a:rPr>
              <a:t>MIHA        </a:t>
            </a:r>
            <a:r>
              <a:rPr lang="sl-SI" altLang="sl-SI" sz="4000" b="1" dirty="0" smtClean="0">
                <a:solidFill>
                  <a:srgbClr val="002060"/>
                </a:solidFill>
              </a:rPr>
              <a:t>služba - začasna (dnevna) selitev</a:t>
            </a:r>
          </a:p>
          <a:p>
            <a:endParaRPr lang="sl-SI" altLang="sl-SI" sz="4400" b="1" dirty="0" smtClean="0">
              <a:solidFill>
                <a:srgbClr val="002060"/>
              </a:solidFill>
            </a:endParaRPr>
          </a:p>
          <a:p>
            <a:endParaRPr lang="sl-SI" altLang="sl-SI" sz="4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l-SI" altLang="sl-SI" sz="4400" b="1" dirty="0" smtClean="0">
                <a:solidFill>
                  <a:srgbClr val="002060"/>
                </a:solidFill>
              </a:rPr>
              <a:t>HANA        </a:t>
            </a:r>
            <a:r>
              <a:rPr lang="sl-SI" altLang="sl-SI" sz="4000" b="1" dirty="0" smtClean="0">
                <a:solidFill>
                  <a:srgbClr val="002060"/>
                </a:solidFill>
              </a:rPr>
              <a:t>sprememba bivališča – stalna  selitev </a:t>
            </a:r>
          </a:p>
          <a:p>
            <a:r>
              <a:rPr lang="sl-SI" altLang="sl-SI" sz="4000" b="1" dirty="0" smtClean="0">
                <a:solidFill>
                  <a:srgbClr val="002060"/>
                </a:solidFill>
              </a:rPr>
              <a:t>              </a:t>
            </a:r>
          </a:p>
          <a:p>
            <a:r>
              <a:rPr lang="sl-SI" altLang="sl-SI" sz="4000" b="1" dirty="0" smtClean="0">
                <a:solidFill>
                  <a:srgbClr val="002060"/>
                </a:solidFill>
              </a:rPr>
              <a:t>                                        </a:t>
            </a:r>
            <a:endParaRPr lang="sl-SI" altLang="sl-SI" sz="4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l-SI" altLang="sl-SI" sz="4400" b="1" dirty="0" smtClean="0">
                <a:solidFill>
                  <a:srgbClr val="002060"/>
                </a:solidFill>
              </a:rPr>
              <a:t>LUCIJA        šolanje – začasna selitev</a:t>
            </a:r>
            <a:endParaRPr lang="en-US" altLang="sl-SI" sz="4400" b="1" dirty="0" smtClean="0">
              <a:solidFill>
                <a:srgbClr val="002060"/>
              </a:solidFill>
            </a:endParaRPr>
          </a:p>
        </p:txBody>
      </p:sp>
      <p:sp>
        <p:nvSpPr>
          <p:cNvPr id="4" name="Desna puščica 3"/>
          <p:cNvSpPr/>
          <p:nvPr/>
        </p:nvSpPr>
        <p:spPr>
          <a:xfrm>
            <a:off x="2355273" y="1403927"/>
            <a:ext cx="858982" cy="28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Desna puščica 4"/>
          <p:cNvSpPr/>
          <p:nvPr/>
        </p:nvSpPr>
        <p:spPr>
          <a:xfrm>
            <a:off x="2355273" y="3417903"/>
            <a:ext cx="858982" cy="28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2535382" y="5320836"/>
            <a:ext cx="858982" cy="28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3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11381" y="1701799"/>
            <a:ext cx="9970655" cy="4163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 sz="4400" dirty="0" smtClean="0">
                <a:solidFill>
                  <a:srgbClr val="002060"/>
                </a:solidFill>
              </a:rPr>
              <a:t>Kaj mora MESTO dobro organizirati in načrtovati zaradi dnevnih selitev?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0" indent="0">
              <a:buNone/>
            </a:pPr>
            <a:endParaRPr lang="sl-SI" sz="32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sl-SI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 je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r>
              <a:rPr lang="sl-SI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l-SI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sp>
        <p:nvSpPr>
          <p:cNvPr id="3" name="Interaktivni gumb: Naprej ali naslednji 2">
            <a:hlinkClick r:id="" action="ppaction://hlinkshowjump?jump=nextslide" highlightClick="1"/>
          </p:cNvPr>
          <p:cNvSpPr/>
          <p:nvPr/>
        </p:nvSpPr>
        <p:spPr>
          <a:xfrm>
            <a:off x="9573490" y="4516581"/>
            <a:ext cx="932873" cy="683491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Javni prevoz/Public transport on Twitter: &quot;@Nomago_EU: Na #avtobus-ih ne bo  možen nakup vozovnic, zato - #potniki, prosimo, da #vozovnice kupite  vnaprej na fizičnih prodajnih mestih, spletni strani ali v mobilni  aplikaciji (iOS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02" y="3352221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vni prevoz v Celju po epidemiji: koliko ljudi še uporablja vlak, Celebus,  taksi ... - Celje.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56" y="4516581"/>
            <a:ext cx="2776824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11381" y="1313872"/>
            <a:ext cx="10469419" cy="4163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alt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alt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altLang="sl-SI" sz="4400" dirty="0" smtClean="0">
                <a:solidFill>
                  <a:srgbClr val="002060"/>
                </a:solidFill>
              </a:rPr>
              <a:t>Dobro mora organizirati in načrtovati:</a:t>
            </a:r>
          </a:p>
          <a:p>
            <a:pPr marL="0" indent="0">
              <a:buNone/>
            </a:pPr>
            <a:r>
              <a:rPr lang="sl-SI" altLang="sl-SI" sz="4400" dirty="0">
                <a:solidFill>
                  <a:srgbClr val="00B050"/>
                </a:solidFill>
              </a:rPr>
              <a:t> </a:t>
            </a:r>
            <a:r>
              <a:rPr lang="sl-SI" altLang="sl-SI" sz="4400" dirty="0" smtClean="0">
                <a:solidFill>
                  <a:srgbClr val="00B050"/>
                </a:solidFill>
              </a:rPr>
              <a:t> </a:t>
            </a:r>
            <a:r>
              <a:rPr lang="sl-SI" altLang="sl-SI" sz="4400" b="1" dirty="0" smtClean="0">
                <a:solidFill>
                  <a:srgbClr val="002060"/>
                </a:solidFill>
              </a:rPr>
              <a:t>-  javni prevoz</a:t>
            </a:r>
          </a:p>
          <a:p>
            <a:pPr marL="0" indent="0">
              <a:buNone/>
            </a:pPr>
            <a:r>
              <a:rPr lang="sl-SI" altLang="sl-SI" sz="4400" b="1" dirty="0">
                <a:solidFill>
                  <a:srgbClr val="002060"/>
                </a:solidFill>
              </a:rPr>
              <a:t> </a:t>
            </a:r>
            <a:r>
              <a:rPr lang="sl-SI" altLang="sl-SI" sz="4400" b="1" dirty="0" smtClean="0">
                <a:solidFill>
                  <a:srgbClr val="002060"/>
                </a:solidFill>
              </a:rPr>
              <a:t> -  urediti kolesarske steze, pločnike …</a:t>
            </a:r>
          </a:p>
          <a:p>
            <a:endParaRPr lang="sl-SI" altLang="sl-SI" sz="4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sl-SI" dirty="0">
              <a:solidFill>
                <a:srgbClr val="002060"/>
              </a:solidFill>
            </a:endParaRPr>
          </a:p>
        </p:txBody>
      </p:sp>
      <p:pic>
        <p:nvPicPr>
          <p:cNvPr id="3078" name="Picture 6" descr="Ko je kilometer kolesarske poti dražji od kilometra ceste … - Val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39" y="4589390"/>
            <a:ext cx="3551091" cy="1775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1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92908" y="916709"/>
            <a:ext cx="9970655" cy="3673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 dirty="0" smtClean="0">
                <a:solidFill>
                  <a:srgbClr val="002060"/>
                </a:solidFill>
              </a:rPr>
              <a:t>Dopolni povedi.</a:t>
            </a:r>
          </a:p>
          <a:p>
            <a:pPr marL="0" indent="0">
              <a:buNone/>
            </a:pPr>
            <a:r>
              <a:rPr lang="sl-SI" altLang="sl-SI" dirty="0">
                <a:solidFill>
                  <a:srgbClr val="002060"/>
                </a:solidFill>
              </a:rPr>
              <a:t> </a:t>
            </a:r>
            <a:r>
              <a:rPr lang="sl-SI" altLang="sl-SI" dirty="0" smtClean="0">
                <a:solidFill>
                  <a:srgbClr val="002060"/>
                </a:solidFill>
              </a:rPr>
              <a:t>  Da ne prihaja do prometnih zastojev mora biti DRŽAVA dobro   </a:t>
            </a:r>
          </a:p>
          <a:p>
            <a:pPr marL="0" indent="0">
              <a:buNone/>
            </a:pPr>
            <a:r>
              <a:rPr lang="sl-SI" altLang="sl-SI" dirty="0">
                <a:solidFill>
                  <a:srgbClr val="002060"/>
                </a:solidFill>
              </a:rPr>
              <a:t> </a:t>
            </a:r>
            <a:r>
              <a:rPr lang="sl-SI" altLang="sl-SI" dirty="0" smtClean="0">
                <a:solidFill>
                  <a:srgbClr val="002060"/>
                </a:solidFill>
              </a:rPr>
              <a:t>  ___________ ______________.</a:t>
            </a:r>
          </a:p>
          <a:p>
            <a:pPr marL="0" indent="0">
              <a:buNone/>
            </a:pPr>
            <a:endParaRPr lang="sl-SI" altLang="sl-SI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altLang="sl-SI" dirty="0">
                <a:solidFill>
                  <a:srgbClr val="002060"/>
                </a:solidFill>
              </a:rPr>
              <a:t> </a:t>
            </a:r>
            <a:r>
              <a:rPr lang="sl-SI" altLang="sl-SI" dirty="0" smtClean="0">
                <a:solidFill>
                  <a:srgbClr val="002060"/>
                </a:solidFill>
              </a:rPr>
              <a:t>  V to organizacijo spada tudi skrb za ___________, __________,</a:t>
            </a:r>
          </a:p>
          <a:p>
            <a:pPr marL="0" indent="0">
              <a:buNone/>
            </a:pPr>
            <a:r>
              <a:rPr lang="sl-SI" altLang="sl-SI" dirty="0">
                <a:solidFill>
                  <a:srgbClr val="002060"/>
                </a:solidFill>
              </a:rPr>
              <a:t> </a:t>
            </a:r>
            <a:r>
              <a:rPr lang="sl-SI" altLang="sl-SI" dirty="0" smtClean="0">
                <a:solidFill>
                  <a:srgbClr val="002060"/>
                </a:solidFill>
              </a:rPr>
              <a:t>  _____________________, ____________ in __________.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sl-SI" sz="32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sl-SI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 je…</a:t>
            </a:r>
            <a:endParaRPr lang="sl-SI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alt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sl-SI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92907" y="4435763"/>
            <a:ext cx="9970655" cy="1965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altLang="sl-SI" sz="2000" dirty="0">
              <a:solidFill>
                <a:srgbClr val="002060"/>
              </a:solidFill>
            </a:endParaRPr>
          </a:p>
        </p:txBody>
      </p:sp>
      <p:sp>
        <p:nvSpPr>
          <p:cNvPr id="4" name="Interaktivni gumb: Naprej ali naslednji 3">
            <a:hlinkClick r:id="" action="ppaction://hlinkshowjump?jump=nextslide" highlightClick="1"/>
          </p:cNvPr>
          <p:cNvSpPr/>
          <p:nvPr/>
        </p:nvSpPr>
        <p:spPr>
          <a:xfrm>
            <a:off x="9924472" y="5418281"/>
            <a:ext cx="932873" cy="683491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20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92908" y="916709"/>
            <a:ext cx="9970655" cy="3673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alt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sl-SI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33052" y="815108"/>
            <a:ext cx="9970655" cy="31288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altLang="sl-SI" sz="4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altLang="sl-SI" sz="4400" b="1" dirty="0" smtClean="0">
                <a:solidFill>
                  <a:srgbClr val="002060"/>
                </a:solidFill>
              </a:rPr>
              <a:t>… prometno organizirana.</a:t>
            </a:r>
          </a:p>
          <a:p>
            <a:pPr marL="0" indent="0">
              <a:buNone/>
            </a:pPr>
            <a:endParaRPr lang="sl-SI" altLang="sl-SI" sz="4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altLang="sl-SI" sz="4400" b="1" dirty="0" smtClean="0">
                <a:solidFill>
                  <a:srgbClr val="002060"/>
                </a:solidFill>
              </a:rPr>
              <a:t>… ceste, križišča,</a:t>
            </a:r>
          </a:p>
          <a:p>
            <a:pPr marL="0" indent="0">
              <a:buNone/>
            </a:pPr>
            <a:r>
              <a:rPr lang="sl-SI" altLang="sl-SI" sz="4400" b="1" dirty="0">
                <a:solidFill>
                  <a:srgbClr val="002060"/>
                </a:solidFill>
              </a:rPr>
              <a:t> </a:t>
            </a:r>
            <a:r>
              <a:rPr lang="sl-SI" altLang="sl-SI" sz="4400" b="1" dirty="0" smtClean="0">
                <a:solidFill>
                  <a:srgbClr val="002060"/>
                </a:solidFill>
              </a:rPr>
              <a:t>   cestna postajališča, avtobuse in vlake.</a:t>
            </a:r>
            <a:endParaRPr lang="sl-SI" altLang="sl-SI" sz="4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sl-SI" sz="4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Postajališče SKAND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4590473"/>
            <a:ext cx="2483464" cy="1654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325" y="1239693"/>
            <a:ext cx="2927310" cy="1940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11381" y="1313873"/>
            <a:ext cx="9970655" cy="2454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 sz="4400" dirty="0" smtClean="0">
                <a:solidFill>
                  <a:srgbClr val="002060"/>
                </a:solidFill>
              </a:rPr>
              <a:t>Kdo se je prisiljen odseliti iz države zaradi vojne ali obsežnih naravnih nesreč?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l-SI" sz="32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sl-SI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sl-SI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 je…</a:t>
            </a:r>
            <a:endParaRPr lang="sl-SI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alt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11381" y="3299692"/>
            <a:ext cx="2812474" cy="11799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alt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altLang="sl-SI" b="1" dirty="0" smtClean="0">
                <a:solidFill>
                  <a:srgbClr val="002060"/>
                </a:solidFill>
              </a:rPr>
              <a:t>   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sp>
        <p:nvSpPr>
          <p:cNvPr id="4" name="Interaktivni gumb: Naprej ali naslednji 3">
            <a:hlinkClick r:id="" action="ppaction://hlinkshowjump?jump=nextslide" highlightClick="1"/>
          </p:cNvPr>
          <p:cNvSpPr/>
          <p:nvPr/>
        </p:nvSpPr>
        <p:spPr>
          <a:xfrm>
            <a:off x="9656618" y="4137892"/>
            <a:ext cx="932873" cy="683491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24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65200" y="1313873"/>
            <a:ext cx="9970655" cy="2454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alt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1199" y="1637147"/>
            <a:ext cx="4345710" cy="11799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alt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altLang="sl-SI" b="1" dirty="0" smtClean="0">
                <a:solidFill>
                  <a:srgbClr val="002060"/>
                </a:solidFill>
              </a:rPr>
              <a:t>   </a:t>
            </a:r>
            <a:r>
              <a:rPr lang="sl-SI" altLang="sl-SI" sz="4400" b="1" dirty="0" smtClean="0">
                <a:solidFill>
                  <a:srgbClr val="002060"/>
                </a:solidFill>
              </a:rPr>
              <a:t>To so begunci.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pic>
        <p:nvPicPr>
          <p:cNvPr id="5122" name="Picture 2" descr="FOTO in VIDEO: Med begunci pri Zavrču tudi ženska tik pred porodom.  Prepeljali so jo v ptujsko bolnišnico - 24ur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61" y="3215410"/>
            <a:ext cx="4240785" cy="290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gunci iz Italije v Sloveni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96" y="1730448"/>
            <a:ext cx="4066434" cy="2287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8964" y="960582"/>
            <a:ext cx="10515600" cy="5080000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</a:rPr>
              <a:t> Preden se lotiš reševanja nalog, </a:t>
            </a:r>
            <a:r>
              <a:rPr lang="sl-SI" sz="2800" b="1" u="sng" dirty="0" smtClean="0">
                <a:solidFill>
                  <a:srgbClr val="002060"/>
                </a:solidFill>
              </a:rPr>
              <a:t>dva krat </a:t>
            </a:r>
            <a:r>
              <a:rPr lang="sl-SI" sz="2800" dirty="0" smtClean="0">
                <a:solidFill>
                  <a:srgbClr val="002060"/>
                </a:solidFill>
              </a:rPr>
              <a:t>glasno preberi besedilo   </a:t>
            </a:r>
            <a:br>
              <a:rPr lang="sl-SI" sz="2800" dirty="0" smtClean="0">
                <a:solidFill>
                  <a:srgbClr val="002060"/>
                </a:solidFill>
              </a:rPr>
            </a:br>
            <a:r>
              <a:rPr lang="sl-SI" sz="2800" dirty="0">
                <a:solidFill>
                  <a:srgbClr val="002060"/>
                </a:solidFill>
              </a:rPr>
              <a:t> </a:t>
            </a:r>
            <a:r>
              <a:rPr lang="sl-SI" sz="2800" dirty="0" smtClean="0">
                <a:solidFill>
                  <a:srgbClr val="002060"/>
                </a:solidFill>
              </a:rPr>
              <a:t>SELITVE, ki ga najdeš v SDZ na strani 24 in 25. </a:t>
            </a:r>
            <a:br>
              <a:rPr lang="sl-SI" sz="2800" dirty="0" smtClean="0">
                <a:solidFill>
                  <a:srgbClr val="002060"/>
                </a:solidFill>
              </a:rPr>
            </a:br>
            <a:r>
              <a:rPr lang="sl-SI" sz="2800" dirty="0" smtClean="0">
                <a:solidFill>
                  <a:srgbClr val="002060"/>
                </a:solidFill>
              </a:rPr>
              <a:t/>
            </a:r>
            <a:br>
              <a:rPr lang="sl-SI" sz="2800" dirty="0" smtClean="0">
                <a:solidFill>
                  <a:srgbClr val="002060"/>
                </a:solidFill>
              </a:rPr>
            </a:br>
            <a:r>
              <a:rPr lang="sl-SI" sz="2800" dirty="0" smtClean="0">
                <a:solidFill>
                  <a:srgbClr val="002060"/>
                </a:solidFill>
              </a:rPr>
              <a:t> </a:t>
            </a:r>
            <a:r>
              <a:rPr lang="sl-SI" sz="2800" u="sng" dirty="0" smtClean="0">
                <a:solidFill>
                  <a:srgbClr val="002060"/>
                </a:solidFill>
              </a:rPr>
              <a:t>Ob drugem branju </a:t>
            </a:r>
            <a:r>
              <a:rPr lang="sl-SI" sz="2800" dirty="0" smtClean="0">
                <a:solidFill>
                  <a:srgbClr val="002060"/>
                </a:solidFill>
              </a:rPr>
              <a:t>v roke vzemi </a:t>
            </a:r>
            <a:r>
              <a:rPr lang="sl-SI" sz="2800" b="1" dirty="0" smtClean="0">
                <a:solidFill>
                  <a:srgbClr val="00B050"/>
                </a:solidFill>
              </a:rPr>
              <a:t>zeleno pisalo </a:t>
            </a:r>
            <a:r>
              <a:rPr lang="sl-SI" sz="2800" dirty="0" smtClean="0">
                <a:solidFill>
                  <a:srgbClr val="002060"/>
                </a:solidFill>
              </a:rPr>
              <a:t>in v besedilu</a:t>
            </a:r>
            <a:r>
              <a:rPr lang="sl-SI" sz="2800" dirty="0" smtClean="0"/>
              <a:t> </a:t>
            </a:r>
            <a:r>
              <a:rPr lang="sl-SI" sz="2800" b="1" dirty="0" smtClean="0">
                <a:solidFill>
                  <a:srgbClr val="00B050"/>
                </a:solidFill>
              </a:rPr>
              <a:t>podčrtaj  </a:t>
            </a:r>
            <a:br>
              <a:rPr lang="sl-SI" sz="2800" b="1" dirty="0" smtClean="0">
                <a:solidFill>
                  <a:srgbClr val="00B050"/>
                </a:solidFill>
              </a:rPr>
            </a:br>
            <a:r>
              <a:rPr lang="sl-SI" sz="2800" b="1" dirty="0">
                <a:solidFill>
                  <a:srgbClr val="00B050"/>
                </a:solidFill>
              </a:rPr>
              <a:t> </a:t>
            </a:r>
            <a:r>
              <a:rPr lang="sl-SI" sz="2800" b="1" dirty="0" smtClean="0">
                <a:solidFill>
                  <a:srgbClr val="002060"/>
                </a:solidFill>
              </a:rPr>
              <a:t>ključne besede ali besedne zveze. </a:t>
            </a:r>
            <a:r>
              <a:rPr lang="sl-SI" sz="2800" b="1" dirty="0" smtClean="0">
                <a:solidFill>
                  <a:srgbClr val="00B050"/>
                </a:solidFill>
              </a:rPr>
              <a:t/>
            </a:r>
            <a:br>
              <a:rPr lang="sl-SI" sz="2800" b="1" dirty="0" smtClean="0">
                <a:solidFill>
                  <a:srgbClr val="00B050"/>
                </a:solidFill>
              </a:rPr>
            </a:b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 </a:t>
            </a:r>
            <a:r>
              <a:rPr lang="sl-SI" sz="2800" dirty="0" smtClean="0">
                <a:solidFill>
                  <a:srgbClr val="002060"/>
                </a:solidFill>
              </a:rPr>
              <a:t>Pri tem si lahko pomagaš z vprašanjem: „O čem govori odstavek?“</a:t>
            </a:r>
            <a:br>
              <a:rPr lang="sl-SI" sz="2800" dirty="0" smtClean="0">
                <a:solidFill>
                  <a:srgbClr val="002060"/>
                </a:solidFill>
              </a:rPr>
            </a:br>
            <a:r>
              <a:rPr lang="sl-SI" sz="2800" dirty="0" smtClean="0">
                <a:solidFill>
                  <a:srgbClr val="002060"/>
                </a:solidFill>
              </a:rPr>
              <a:t/>
            </a:r>
            <a:br>
              <a:rPr lang="sl-SI" sz="2800" dirty="0" smtClean="0">
                <a:solidFill>
                  <a:srgbClr val="002060"/>
                </a:solidFill>
              </a:rPr>
            </a:br>
            <a:r>
              <a:rPr lang="sl-SI" sz="2800" dirty="0" smtClean="0">
                <a:solidFill>
                  <a:srgbClr val="002060"/>
                </a:solidFill>
              </a:rPr>
              <a:t/>
            </a:r>
            <a:br>
              <a:rPr lang="sl-SI" sz="2800" dirty="0" smtClean="0">
                <a:solidFill>
                  <a:srgbClr val="002060"/>
                </a:solidFill>
              </a:rPr>
            </a:br>
            <a:r>
              <a:rPr lang="sl-SI" sz="2800" dirty="0" smtClean="0">
                <a:solidFill>
                  <a:srgbClr val="002060"/>
                </a:solidFill>
              </a:rPr>
              <a:t> Bodi pošten/a in ne prehitevaj z delom, če ne boš ob končnem zapisu v </a:t>
            </a:r>
            <a:br>
              <a:rPr lang="sl-SI" sz="2800" dirty="0" smtClean="0">
                <a:solidFill>
                  <a:srgbClr val="002060"/>
                </a:solidFill>
              </a:rPr>
            </a:br>
            <a:r>
              <a:rPr lang="sl-SI" sz="2800" dirty="0">
                <a:solidFill>
                  <a:srgbClr val="002060"/>
                </a:solidFill>
              </a:rPr>
              <a:t> </a:t>
            </a:r>
            <a:r>
              <a:rPr lang="sl-SI" sz="2800" dirty="0" smtClean="0">
                <a:solidFill>
                  <a:srgbClr val="002060"/>
                </a:solidFill>
              </a:rPr>
              <a:t>zvezek imel/a težave. </a:t>
            </a:r>
            <a:br>
              <a:rPr lang="sl-SI" sz="2800" dirty="0" smtClean="0">
                <a:solidFill>
                  <a:srgbClr val="002060"/>
                </a:solidFill>
              </a:rPr>
            </a:br>
            <a:endParaRPr lang="sl-SI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11380" y="1609435"/>
            <a:ext cx="9970655" cy="2223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 sz="4400" dirty="0" smtClean="0">
                <a:solidFill>
                  <a:srgbClr val="002060"/>
                </a:solidFill>
              </a:rPr>
              <a:t>Kaj mora DRŽAVA pripraviti za begunce in migrante, ki prihajajo v Slovenijo ali pa prek nje potujejo v druge države?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0" indent="0">
              <a:buNone/>
            </a:pPr>
            <a:r>
              <a:rPr lang="sl-SI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 je…</a:t>
            </a:r>
            <a:endParaRPr lang="sl-SI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altLang="sl-SI" b="1" dirty="0" smtClean="0">
                <a:solidFill>
                  <a:srgbClr val="002060"/>
                </a:solidFill>
              </a:rPr>
              <a:t>            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11380" y="3678381"/>
            <a:ext cx="9970655" cy="1466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altLang="sl-SI" b="1" dirty="0" smtClean="0">
                <a:solidFill>
                  <a:srgbClr val="002060"/>
                </a:solidFill>
              </a:rPr>
              <a:t>                 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sp>
        <p:nvSpPr>
          <p:cNvPr id="4" name="Interaktivni gumb: Naprej ali naslednji 3">
            <a:hlinkClick r:id="" action="ppaction://hlinkshowjump?jump=nextslide" highlightClick="1"/>
          </p:cNvPr>
          <p:cNvSpPr/>
          <p:nvPr/>
        </p:nvSpPr>
        <p:spPr>
          <a:xfrm>
            <a:off x="9887527" y="4411517"/>
            <a:ext cx="932873" cy="683491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84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11380" y="1609435"/>
            <a:ext cx="9970655" cy="2223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altLang="sl-SI" b="1" dirty="0" smtClean="0">
                <a:solidFill>
                  <a:srgbClr val="002060"/>
                </a:solidFill>
              </a:rPr>
              <a:t>            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5052" y="876298"/>
            <a:ext cx="10414003" cy="3547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alt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altLang="sl-SI" dirty="0" smtClean="0">
                <a:solidFill>
                  <a:srgbClr val="002060"/>
                </a:solidFill>
              </a:rPr>
              <a:t>   </a:t>
            </a:r>
            <a:r>
              <a:rPr lang="sl-SI" altLang="sl-SI" sz="4400" dirty="0" smtClean="0">
                <a:solidFill>
                  <a:srgbClr val="002060"/>
                </a:solidFill>
              </a:rPr>
              <a:t>Pripraviti mora </a:t>
            </a:r>
            <a:r>
              <a:rPr lang="sl-SI" altLang="sl-SI" sz="4400" b="1" dirty="0" smtClean="0">
                <a:solidFill>
                  <a:srgbClr val="002060"/>
                </a:solidFill>
              </a:rPr>
              <a:t>ustrezne sprejemne centre,   </a:t>
            </a:r>
          </a:p>
          <a:p>
            <a:pPr marL="0" indent="0">
              <a:buNone/>
            </a:pPr>
            <a:r>
              <a:rPr lang="sl-SI" altLang="sl-SI" sz="4400" b="1" dirty="0">
                <a:solidFill>
                  <a:srgbClr val="002060"/>
                </a:solidFill>
              </a:rPr>
              <a:t> </a:t>
            </a:r>
            <a:r>
              <a:rPr lang="sl-SI" altLang="sl-SI" sz="4400" b="1" dirty="0" smtClean="0">
                <a:solidFill>
                  <a:srgbClr val="002060"/>
                </a:solidFill>
              </a:rPr>
              <a:t> v katerih jim nudi vsakovrstno pomoč, </a:t>
            </a:r>
          </a:p>
          <a:p>
            <a:pPr marL="0" indent="0">
              <a:buNone/>
            </a:pPr>
            <a:r>
              <a:rPr lang="sl-SI" altLang="sl-SI" sz="4400" b="1" dirty="0">
                <a:solidFill>
                  <a:srgbClr val="002060"/>
                </a:solidFill>
              </a:rPr>
              <a:t> </a:t>
            </a:r>
            <a:r>
              <a:rPr lang="sl-SI" altLang="sl-SI" sz="4400" b="1" dirty="0" smtClean="0">
                <a:solidFill>
                  <a:srgbClr val="002060"/>
                </a:solidFill>
              </a:rPr>
              <a:t> nastanitev in varnost.</a:t>
            </a:r>
          </a:p>
          <a:p>
            <a:pPr marL="0" indent="0">
              <a:buNone/>
            </a:pPr>
            <a:r>
              <a:rPr lang="sl-SI" altLang="sl-SI" b="1" dirty="0">
                <a:solidFill>
                  <a:srgbClr val="002060"/>
                </a:solidFill>
              </a:rPr>
              <a:t> </a:t>
            </a:r>
            <a:r>
              <a:rPr lang="sl-SI" altLang="sl-SI" b="1" dirty="0" smtClean="0">
                <a:solidFill>
                  <a:srgbClr val="002060"/>
                </a:solidFill>
              </a:rPr>
              <a:t>                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pic>
        <p:nvPicPr>
          <p:cNvPr id="6146" name="Picture 2" descr="Na poti prek Slovenije novi begun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63" y="3617275"/>
            <a:ext cx="4277880" cy="2343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olni begunci: kašelj malega Mohameda | Dnevn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04" y="3617275"/>
            <a:ext cx="3030970" cy="231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3618" y="960581"/>
            <a:ext cx="10515600" cy="5190836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latin typeface="+mn-lt"/>
              </a:rPr>
              <a:t>Sedaj pa odpri zvezek.</a:t>
            </a:r>
            <a:r>
              <a:rPr lang="sl-SI" sz="4000" dirty="0">
                <a:latin typeface="+mn-lt"/>
              </a:rPr>
              <a:t/>
            </a:r>
            <a:br>
              <a:rPr lang="sl-SI" sz="4000" dirty="0">
                <a:latin typeface="+mn-lt"/>
              </a:rPr>
            </a:br>
            <a:r>
              <a:rPr lang="sl-SI" sz="4000" dirty="0">
                <a:latin typeface="+mn-lt"/>
              </a:rPr>
              <a:t>N</a:t>
            </a:r>
            <a:r>
              <a:rPr lang="sl-SI" sz="4000" dirty="0" smtClean="0">
                <a:latin typeface="+mn-lt"/>
              </a:rPr>
              <a:t>a sredino vrstice zapiši naslov </a:t>
            </a:r>
            <a:br>
              <a:rPr lang="sl-SI" sz="4000" dirty="0" smtClean="0">
                <a:latin typeface="+mn-lt"/>
              </a:rPr>
            </a:br>
            <a:r>
              <a:rPr lang="sl-SI" sz="4000" dirty="0" smtClean="0">
                <a:latin typeface="+mn-lt"/>
              </a:rPr>
              <a:t>    </a:t>
            </a:r>
            <a:r>
              <a:rPr lang="sl-SI" dirty="0" smtClean="0">
                <a:latin typeface="+mn-lt"/>
              </a:rPr>
              <a:t/>
            </a:r>
            <a:br>
              <a:rPr lang="sl-SI" dirty="0" smtClean="0">
                <a:latin typeface="+mn-lt"/>
              </a:rPr>
            </a:br>
            <a:r>
              <a:rPr lang="sl-SI" dirty="0" smtClean="0">
                <a:latin typeface="+mn-lt"/>
              </a:rPr>
              <a:t>                            </a:t>
            </a:r>
            <a:r>
              <a:rPr lang="sl-SI" b="1" dirty="0" smtClean="0">
                <a:solidFill>
                  <a:srgbClr val="FF0000"/>
                </a:solidFill>
                <a:latin typeface="+mn-lt"/>
              </a:rPr>
              <a:t>Selitve</a:t>
            </a:r>
            <a:r>
              <a:rPr lang="sl-SI" dirty="0" smtClean="0">
                <a:latin typeface="+mn-lt"/>
              </a:rPr>
              <a:t> </a:t>
            </a:r>
            <a:br>
              <a:rPr lang="sl-SI" dirty="0" smtClean="0">
                <a:latin typeface="+mn-lt"/>
              </a:rPr>
            </a:br>
            <a:r>
              <a:rPr lang="sl-SI" sz="4000" dirty="0" smtClean="0">
                <a:latin typeface="+mn-lt"/>
              </a:rPr>
              <a:t>Pod naslov pa   </a:t>
            </a:r>
            <a:r>
              <a:rPr lang="sl-SI" sz="3200" dirty="0" smtClean="0">
                <a:solidFill>
                  <a:srgbClr val="002060"/>
                </a:solidFill>
                <a:latin typeface="+mn-lt"/>
              </a:rPr>
              <a:t>(SDZ/24 – 26).</a:t>
            </a:r>
            <a:r>
              <a:rPr lang="sl-SI" sz="4000" dirty="0" smtClean="0">
                <a:latin typeface="+mn-lt"/>
              </a:rPr>
              <a:t/>
            </a:r>
            <a:br>
              <a:rPr lang="sl-SI" sz="4000" dirty="0" smtClean="0">
                <a:latin typeface="+mn-lt"/>
              </a:rPr>
            </a:br>
            <a:r>
              <a:rPr lang="sl-SI" sz="4000" dirty="0" smtClean="0">
                <a:latin typeface="+mn-lt"/>
              </a:rPr>
              <a:t/>
            </a:r>
            <a:br>
              <a:rPr lang="sl-SI" sz="4000" dirty="0" smtClean="0">
                <a:latin typeface="+mn-lt"/>
              </a:rPr>
            </a:br>
            <a:r>
              <a:rPr lang="sl-SI" sz="4000" dirty="0" smtClean="0">
                <a:latin typeface="+mn-lt"/>
              </a:rPr>
              <a:t>Nato preriši miselni vzorec kot ga vidiš na </a:t>
            </a:r>
            <a:r>
              <a:rPr lang="sl-SI" sz="4000" dirty="0">
                <a:latin typeface="+mn-lt"/>
              </a:rPr>
              <a:t>n</a:t>
            </a:r>
            <a:r>
              <a:rPr lang="sl-SI" sz="4000" dirty="0" smtClean="0">
                <a:latin typeface="+mn-lt"/>
              </a:rPr>
              <a:t>aslednji strani in ga dopolni.</a:t>
            </a:r>
            <a:br>
              <a:rPr lang="sl-SI" sz="4000" dirty="0" smtClean="0">
                <a:latin typeface="+mn-lt"/>
              </a:rPr>
            </a:br>
            <a:r>
              <a:rPr lang="sl-SI" sz="4000" dirty="0" smtClean="0">
                <a:latin typeface="+mn-lt"/>
              </a:rPr>
              <a:t>Črt ni potrebno risati, saj imaš črtni zvezek.</a:t>
            </a:r>
            <a:br>
              <a:rPr lang="sl-SI" sz="4000" dirty="0" smtClean="0">
                <a:latin typeface="+mn-lt"/>
              </a:rPr>
            </a:br>
            <a:r>
              <a:rPr lang="sl-SI" sz="4000" dirty="0">
                <a:latin typeface="+mn-lt"/>
              </a:rPr>
              <a:t/>
            </a:r>
            <a:br>
              <a:rPr lang="sl-SI" sz="4000" dirty="0">
                <a:latin typeface="+mn-lt"/>
              </a:rPr>
            </a:b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9174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jeni pravokotnik 8"/>
          <p:cNvSpPr/>
          <p:nvPr/>
        </p:nvSpPr>
        <p:spPr>
          <a:xfrm>
            <a:off x="4451927" y="378691"/>
            <a:ext cx="3343564" cy="5818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816" y="240145"/>
            <a:ext cx="11326091" cy="6303818"/>
          </a:xfrm>
        </p:spPr>
        <p:txBody>
          <a:bodyPr>
            <a:normAutofit fontScale="90000"/>
          </a:bodyPr>
          <a:lstStyle/>
          <a:p>
            <a:r>
              <a:rPr lang="sl-SI" sz="2800" dirty="0" smtClean="0"/>
              <a:t>                                          </a:t>
            </a:r>
            <a:br>
              <a:rPr lang="sl-SI" sz="2800" dirty="0" smtClean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/>
              <a:t>                                                        </a:t>
            </a:r>
            <a:r>
              <a:rPr lang="sl-SI" b="1" dirty="0" smtClean="0">
                <a:solidFill>
                  <a:srgbClr val="FF0000"/>
                </a:solidFill>
              </a:rPr>
              <a:t>S  E  L  I  T  V  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/>
              <a:t> </a:t>
            </a:r>
            <a:r>
              <a:rPr lang="sl-SI" sz="3100" dirty="0" smtClean="0"/>
              <a:t>                                                     </a:t>
            </a:r>
            <a:r>
              <a:rPr lang="sl-SI" sz="2700" b="1" dirty="0" smtClean="0">
                <a:solidFill>
                  <a:srgbClr val="002060"/>
                </a:solidFill>
              </a:rPr>
              <a:t>(SDZ/ 24 – 26) </a:t>
            </a:r>
            <a:r>
              <a:rPr lang="sl-SI" sz="3100" dirty="0" smtClean="0">
                <a:solidFill>
                  <a:srgbClr val="002060"/>
                </a:solidFill>
              </a:rPr>
              <a:t/>
            </a:r>
            <a:br>
              <a:rPr lang="sl-SI" sz="3100" dirty="0" smtClean="0">
                <a:solidFill>
                  <a:srgbClr val="002060"/>
                </a:solidFill>
              </a:rPr>
            </a:b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3600" b="1" u="sng" dirty="0" smtClean="0">
                <a:solidFill>
                  <a:srgbClr val="00B050"/>
                </a:solidFill>
              </a:rPr>
              <a:t>STALNE SELITVE</a:t>
            </a:r>
            <a:r>
              <a:rPr lang="sl-SI" sz="3600" b="1" dirty="0" smtClean="0">
                <a:solidFill>
                  <a:srgbClr val="00B050"/>
                </a:solidFill>
              </a:rPr>
              <a:t>                                                  </a:t>
            </a:r>
            <a:r>
              <a:rPr lang="sl-SI" sz="3600" b="1" u="sng" dirty="0" smtClean="0">
                <a:solidFill>
                  <a:srgbClr val="00B050"/>
                </a:solidFill>
              </a:rPr>
              <a:t>ZAČASNE SELITVE</a:t>
            </a:r>
            <a:r>
              <a:rPr lang="sl-SI" sz="3600" b="1" dirty="0" smtClean="0">
                <a:solidFill>
                  <a:srgbClr val="00B050"/>
                </a:solidFill>
              </a:rPr>
              <a:t/>
            </a:r>
            <a:br>
              <a:rPr lang="sl-SI" sz="3600" b="1" dirty="0" smtClean="0">
                <a:solidFill>
                  <a:srgbClr val="00B050"/>
                </a:solidFill>
              </a:rPr>
            </a:br>
            <a:r>
              <a:rPr lang="sl-SI" sz="2700" b="1" dirty="0" smtClean="0">
                <a:solidFill>
                  <a:srgbClr val="002060"/>
                </a:solidFill>
              </a:rPr>
              <a:t>Razlogi:</a:t>
            </a:r>
            <a:r>
              <a:rPr lang="sl-SI" sz="3600" b="1" dirty="0" smtClean="0">
                <a:solidFill>
                  <a:srgbClr val="002060"/>
                </a:solidFill>
              </a:rPr>
              <a:t/>
            </a:r>
            <a:br>
              <a:rPr lang="sl-SI" sz="3600" b="1" dirty="0" smtClean="0">
                <a:solidFill>
                  <a:srgbClr val="002060"/>
                </a:solidFill>
              </a:rPr>
            </a:br>
            <a:r>
              <a:rPr lang="sl-SI" sz="3600" b="1" dirty="0" smtClean="0">
                <a:solidFill>
                  <a:srgbClr val="002060"/>
                </a:solidFill>
              </a:rPr>
              <a:t>- ______________   </a:t>
            </a:r>
            <a:br>
              <a:rPr lang="sl-SI" sz="3600" b="1" dirty="0" smtClean="0">
                <a:solidFill>
                  <a:srgbClr val="002060"/>
                </a:solidFill>
              </a:rPr>
            </a:br>
            <a:r>
              <a:rPr lang="sl-SI" sz="3600" b="1" dirty="0" smtClean="0">
                <a:solidFill>
                  <a:srgbClr val="002060"/>
                </a:solidFill>
              </a:rPr>
              <a:t>- ______________</a:t>
            </a:r>
            <a:br>
              <a:rPr lang="sl-SI" sz="3600" b="1" dirty="0" smtClean="0">
                <a:solidFill>
                  <a:srgbClr val="002060"/>
                </a:solidFill>
              </a:rPr>
            </a:br>
            <a:r>
              <a:rPr lang="sl-SI" sz="3600" b="1" dirty="0" smtClean="0">
                <a:solidFill>
                  <a:srgbClr val="002060"/>
                </a:solidFill>
              </a:rPr>
              <a:t>- ______________</a:t>
            </a:r>
            <a:br>
              <a:rPr lang="sl-SI" sz="3600" b="1" dirty="0" smtClean="0">
                <a:solidFill>
                  <a:srgbClr val="002060"/>
                </a:solidFill>
              </a:rPr>
            </a:br>
            <a:r>
              <a:rPr lang="sl-SI" sz="3600" b="1" dirty="0" smtClean="0">
                <a:solidFill>
                  <a:srgbClr val="002060"/>
                </a:solidFill>
              </a:rPr>
              <a:t>- ______________</a:t>
            </a:r>
            <a:br>
              <a:rPr lang="sl-SI" sz="3600" b="1" dirty="0" smtClean="0">
                <a:solidFill>
                  <a:srgbClr val="002060"/>
                </a:solidFill>
              </a:rPr>
            </a:br>
            <a:r>
              <a:rPr lang="sl-SI" sz="3600" b="1" dirty="0" smtClean="0">
                <a:solidFill>
                  <a:srgbClr val="002060"/>
                </a:solidFill>
              </a:rPr>
              <a:t>- ______________</a:t>
            </a:r>
            <a:br>
              <a:rPr lang="sl-SI" sz="3600" b="1" dirty="0" smtClean="0">
                <a:solidFill>
                  <a:srgbClr val="002060"/>
                </a:solidFill>
              </a:rPr>
            </a:br>
            <a:r>
              <a:rPr lang="sl-SI" sz="3600" b="1" dirty="0" smtClean="0">
                <a:solidFill>
                  <a:srgbClr val="002060"/>
                </a:solidFill>
              </a:rPr>
              <a:t>- ______________</a:t>
            </a:r>
            <a:br>
              <a:rPr lang="sl-SI" sz="3600" b="1" dirty="0" smtClean="0">
                <a:solidFill>
                  <a:srgbClr val="002060"/>
                </a:solidFill>
              </a:rPr>
            </a:br>
            <a:r>
              <a:rPr lang="sl-SI" sz="3600" b="1" dirty="0" smtClean="0">
                <a:solidFill>
                  <a:srgbClr val="002060"/>
                </a:solidFill>
              </a:rPr>
              <a:t>- ______________</a:t>
            </a:r>
            <a:r>
              <a:rPr lang="sl-SI" sz="3600" b="1" dirty="0">
                <a:solidFill>
                  <a:srgbClr val="00B050"/>
                </a:solidFill>
              </a:rPr>
              <a:t/>
            </a:r>
            <a:br>
              <a:rPr lang="sl-SI" sz="3600" b="1" dirty="0">
                <a:solidFill>
                  <a:srgbClr val="00B050"/>
                </a:solidFill>
              </a:rPr>
            </a:br>
            <a:r>
              <a:rPr lang="sl-SI" sz="4000" b="1" dirty="0">
                <a:solidFill>
                  <a:srgbClr val="00B050"/>
                </a:solidFill>
              </a:rPr>
              <a:t/>
            </a:r>
            <a:br>
              <a:rPr lang="sl-SI" sz="4000" b="1" dirty="0">
                <a:solidFill>
                  <a:srgbClr val="00B050"/>
                </a:solidFill>
              </a:rPr>
            </a:br>
            <a:r>
              <a:rPr lang="sl-SI" sz="4000" b="1" dirty="0">
                <a:solidFill>
                  <a:srgbClr val="00B050"/>
                </a:solidFill>
              </a:rPr>
              <a:t/>
            </a:r>
            <a:br>
              <a:rPr lang="sl-SI" sz="4000" b="1" dirty="0">
                <a:solidFill>
                  <a:srgbClr val="00B050"/>
                </a:solidFill>
              </a:rPr>
            </a:br>
            <a:r>
              <a:rPr lang="sl-SI" sz="2800" dirty="0" smtClean="0"/>
              <a:t> </a:t>
            </a:r>
            <a:endParaRPr lang="sl-SI" sz="2800" dirty="0"/>
          </a:p>
        </p:txBody>
      </p:sp>
      <p:sp>
        <p:nvSpPr>
          <p:cNvPr id="10" name="Pravokotnik 9"/>
          <p:cNvSpPr/>
          <p:nvPr/>
        </p:nvSpPr>
        <p:spPr>
          <a:xfrm>
            <a:off x="7158182" y="1953491"/>
            <a:ext cx="475672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altLang="sl-SI" sz="2800" dirty="0" smtClean="0">
              <a:solidFill>
                <a:srgbClr val="002060"/>
              </a:solidFill>
            </a:endParaRPr>
          </a:p>
          <a:p>
            <a:r>
              <a:rPr lang="sl-SI" altLang="sl-SI" sz="2400" dirty="0" smtClean="0">
                <a:solidFill>
                  <a:srgbClr val="002060"/>
                </a:solidFill>
              </a:rPr>
              <a:t>Za nekaj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altLang="sl-SI" sz="2400" dirty="0" smtClean="0">
                <a:solidFill>
                  <a:srgbClr val="FF0000"/>
                </a:solidFill>
              </a:rPr>
              <a:t>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altLang="sl-SI" sz="2400" dirty="0" smtClean="0">
                <a:solidFill>
                  <a:srgbClr val="FF0000"/>
                </a:solidFill>
              </a:rPr>
              <a:t>DNI</a:t>
            </a:r>
            <a:r>
              <a:rPr lang="sl-SI" altLang="sl-SI" sz="2400" dirty="0" smtClean="0">
                <a:solidFill>
                  <a:srgbClr val="002060"/>
                </a:solidFill>
              </a:rPr>
              <a:t> – _________________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l-SI" altLang="sl-SI" sz="2400" dirty="0" smtClean="0">
                <a:solidFill>
                  <a:srgbClr val="002060"/>
                </a:solidFill>
              </a:rPr>
              <a:t>_________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l-SI" altLang="sl-SI" sz="2400" dirty="0" smtClean="0">
                <a:solidFill>
                  <a:srgbClr val="002060"/>
                </a:solidFill>
              </a:rPr>
              <a:t>_________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l-SI" altLang="sl-SI" sz="2400" dirty="0" smtClean="0">
                <a:solidFill>
                  <a:srgbClr val="002060"/>
                </a:solidFill>
              </a:rPr>
              <a:t>_________    </a:t>
            </a:r>
            <a:r>
              <a:rPr lang="sl-SI" altLang="sl-SI" sz="2400" dirty="0" smtClean="0">
                <a:solidFill>
                  <a:srgbClr val="FF0000"/>
                </a:solidFill>
              </a:rPr>
              <a:t> </a:t>
            </a:r>
            <a:r>
              <a:rPr lang="sl-SI" altLang="sl-SI" sz="2400" dirty="0" smtClean="0">
                <a:solidFill>
                  <a:srgbClr val="002060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altLang="sl-SI" sz="2400" dirty="0" smtClean="0">
                <a:solidFill>
                  <a:srgbClr val="FF0000"/>
                </a:solidFill>
              </a:rPr>
              <a:t>TEDNOV</a:t>
            </a:r>
          </a:p>
          <a:p>
            <a:pPr marL="1524000" indent="-628650">
              <a:buFont typeface="Arial" panose="020B0604020202020204" pitchFamily="34" charset="0"/>
              <a:buChar char="•"/>
            </a:pPr>
            <a:r>
              <a:rPr lang="sl-SI" altLang="sl-SI" sz="2400" dirty="0" smtClean="0">
                <a:solidFill>
                  <a:srgbClr val="002060"/>
                </a:solidFill>
              </a:rPr>
              <a:t>____________</a:t>
            </a:r>
          </a:p>
          <a:p>
            <a:pPr marL="1524000" indent="-628650">
              <a:buFont typeface="Arial" panose="020B0604020202020204" pitchFamily="34" charset="0"/>
              <a:buChar char="•"/>
            </a:pPr>
            <a:r>
              <a:rPr lang="sl-SI" altLang="sl-SI" sz="2400" dirty="0" smtClean="0">
                <a:solidFill>
                  <a:srgbClr val="002060"/>
                </a:solidFill>
              </a:rPr>
              <a:t>____________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altLang="sl-SI" sz="2400" dirty="0" smtClean="0">
                <a:solidFill>
                  <a:srgbClr val="FF0000"/>
                </a:solidFill>
              </a:rPr>
              <a:t>MESECEV / LET</a:t>
            </a:r>
          </a:p>
          <a:p>
            <a:pPr marL="1524000" indent="-628650">
              <a:buFont typeface="Arial" panose="020B0604020202020204" pitchFamily="34" charset="0"/>
              <a:buChar char="•"/>
            </a:pPr>
            <a:r>
              <a:rPr lang="sl-SI" altLang="sl-SI" sz="2400" dirty="0" smtClean="0">
                <a:solidFill>
                  <a:srgbClr val="002060"/>
                </a:solidFill>
              </a:rPr>
              <a:t>________________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637309" y="1754909"/>
            <a:ext cx="2613891" cy="397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2" name="Kolenski povezovalnik 21"/>
          <p:cNvCxnSpPr/>
          <p:nvPr/>
        </p:nvCxnSpPr>
        <p:spPr>
          <a:xfrm rot="10800000" flipV="1">
            <a:off x="3352800" y="1468581"/>
            <a:ext cx="2133600" cy="484909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olenski povezovalnik 24"/>
          <p:cNvCxnSpPr/>
          <p:nvPr/>
        </p:nvCxnSpPr>
        <p:spPr>
          <a:xfrm>
            <a:off x="5786582" y="1468581"/>
            <a:ext cx="1870363" cy="563419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6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3617" y="877454"/>
            <a:ext cx="10515600" cy="4562763"/>
          </a:xfrm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Če si pozorno prebral/a besedilo in podčrtal/a ključne besede je pred tabo 2. naloga.</a:t>
            </a:r>
            <a:br>
              <a:rPr lang="sl-SI" sz="2800" b="1" dirty="0" smtClean="0">
                <a:solidFill>
                  <a:srgbClr val="002060"/>
                </a:solidFill>
              </a:rPr>
            </a:br>
            <a:r>
              <a:rPr lang="sl-SI" sz="2800" b="1" dirty="0" smtClean="0">
                <a:solidFill>
                  <a:srgbClr val="002060"/>
                </a:solidFill>
              </a:rPr>
              <a:t/>
            </a:r>
            <a:br>
              <a:rPr lang="sl-SI" sz="2800" b="1" dirty="0" smtClean="0">
                <a:solidFill>
                  <a:srgbClr val="002060"/>
                </a:solidFill>
              </a:rPr>
            </a:br>
            <a:r>
              <a:rPr lang="sl-SI" sz="2800" b="1" dirty="0">
                <a:solidFill>
                  <a:srgbClr val="002060"/>
                </a:solidFill>
              </a:rPr>
              <a:t/>
            </a:r>
            <a:br>
              <a:rPr lang="sl-SI" sz="2800" b="1" dirty="0">
                <a:solidFill>
                  <a:srgbClr val="002060"/>
                </a:solidFill>
              </a:rPr>
            </a:br>
            <a:r>
              <a:rPr lang="sl-SI" sz="2800" b="1" dirty="0" smtClean="0">
                <a:solidFill>
                  <a:srgbClr val="002060"/>
                </a:solidFill>
              </a:rPr>
              <a:t>USTNO odgovori na dana vprašanja.</a:t>
            </a:r>
            <a:br>
              <a:rPr lang="sl-SI" sz="2800" b="1" dirty="0" smtClean="0">
                <a:solidFill>
                  <a:srgbClr val="002060"/>
                </a:solidFill>
              </a:rPr>
            </a:br>
            <a:r>
              <a:rPr lang="sl-SI" sz="2800" b="1" dirty="0" smtClean="0">
                <a:solidFill>
                  <a:srgbClr val="002060"/>
                </a:solidFill>
              </a:rPr>
              <a:t/>
            </a:r>
            <a:br>
              <a:rPr lang="sl-SI" sz="2800" b="1" dirty="0" smtClean="0">
                <a:solidFill>
                  <a:srgbClr val="002060"/>
                </a:solidFill>
              </a:rPr>
            </a:br>
            <a:r>
              <a:rPr lang="sl-SI" sz="2800" b="1" dirty="0" smtClean="0">
                <a:solidFill>
                  <a:srgbClr val="002060"/>
                </a:solidFill>
              </a:rPr>
              <a:t>Pravilnost odgovora preveriš z levim klikom računalniške miške na gumb</a:t>
            </a:r>
            <a:br>
              <a:rPr lang="sl-SI" sz="2800" b="1" dirty="0" smtClean="0">
                <a:solidFill>
                  <a:srgbClr val="002060"/>
                </a:solidFill>
              </a:rPr>
            </a:br>
            <a:r>
              <a:rPr lang="sl-SI" sz="2800" b="1" dirty="0" smtClean="0">
                <a:solidFill>
                  <a:srgbClr val="002060"/>
                </a:solidFill>
              </a:rPr>
              <a:t/>
            </a:r>
            <a:br>
              <a:rPr lang="sl-SI" sz="2800" b="1" dirty="0" smtClean="0">
                <a:solidFill>
                  <a:srgbClr val="002060"/>
                </a:solidFill>
              </a:rPr>
            </a:br>
            <a:r>
              <a:rPr lang="sl-SI" sz="2800" b="1" dirty="0" smtClean="0">
                <a:solidFill>
                  <a:srgbClr val="002060"/>
                </a:solidFill>
              </a:rPr>
              <a:t>                                                     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  <a:r>
              <a:rPr lang="sl-SI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2800" b="1" dirty="0" smtClean="0">
                <a:solidFill>
                  <a:srgbClr val="002060"/>
                </a:solidFill>
              </a:rPr>
              <a:t/>
            </a:r>
            <a:br>
              <a:rPr lang="sl-SI" sz="2800" b="1" dirty="0" smtClean="0">
                <a:solidFill>
                  <a:srgbClr val="002060"/>
                </a:solidFill>
              </a:rPr>
            </a:br>
            <a:r>
              <a:rPr lang="sl-SI" sz="2800" b="1" dirty="0"/>
              <a:t/>
            </a:r>
            <a:br>
              <a:rPr lang="sl-SI" sz="2800" b="1" dirty="0"/>
            </a:br>
            <a:endParaRPr lang="sl-SI" sz="2800" b="1" dirty="0"/>
          </a:p>
        </p:txBody>
      </p:sp>
      <p:sp>
        <p:nvSpPr>
          <p:cNvPr id="4" name="Interaktivni gumb: Naprej ali naslednji 3">
            <a:hlinkClick r:id="" action="ppaction://noaction" highlightClick="1"/>
          </p:cNvPr>
          <p:cNvSpPr/>
          <p:nvPr/>
        </p:nvSpPr>
        <p:spPr>
          <a:xfrm>
            <a:off x="7610763" y="4163291"/>
            <a:ext cx="304800" cy="26785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6" name="Raven puščični povezovalnik 5"/>
          <p:cNvCxnSpPr/>
          <p:nvPr/>
        </p:nvCxnSpPr>
        <p:spPr>
          <a:xfrm flipH="1">
            <a:off x="8146473" y="3851564"/>
            <a:ext cx="2105891" cy="44565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433781" y="1877291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sl-SI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0691" y="1701799"/>
            <a:ext cx="9522690" cy="25931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 sz="4400" dirty="0" smtClean="0">
                <a:solidFill>
                  <a:srgbClr val="002060"/>
                </a:solidFill>
              </a:rPr>
              <a:t>Zakaj se morajo nekateri ljudje odseliti iz domačega kraja?</a:t>
            </a:r>
          </a:p>
          <a:p>
            <a:pPr marL="0" indent="0">
              <a:buNone/>
            </a:pPr>
            <a:endParaRPr lang="sl-SI" altLang="sl-SI" dirty="0">
              <a:solidFill>
                <a:srgbClr val="002060"/>
              </a:solidFill>
            </a:endParaRPr>
          </a:p>
          <a:p>
            <a:endParaRPr lang="sl-SI" altLang="sl-SI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0" indent="0">
              <a:buNone/>
            </a:pPr>
            <a:r>
              <a:rPr lang="sl-SI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 je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sl-SI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altLang="sl-SI" dirty="0" smtClean="0">
                <a:solidFill>
                  <a:srgbClr val="002060"/>
                </a:solidFill>
              </a:rPr>
              <a:t> </a:t>
            </a:r>
            <a:endParaRPr lang="sl-SI" altLang="sl-SI" b="1" dirty="0">
              <a:solidFill>
                <a:srgbClr val="0070C0"/>
              </a:solidFill>
            </a:endParaRPr>
          </a:p>
        </p:txBody>
      </p:sp>
      <p:sp>
        <p:nvSpPr>
          <p:cNvPr id="8" name="Interaktivni gumb: Naprej ali naslednji 7">
            <a:hlinkClick r:id="" action="ppaction://hlinkshowjump?jump=nextslide" highlightClick="1"/>
          </p:cNvPr>
          <p:cNvSpPr/>
          <p:nvPr/>
        </p:nvSpPr>
        <p:spPr>
          <a:xfrm>
            <a:off x="9698180" y="4405749"/>
            <a:ext cx="932873" cy="683491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89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433781" y="1877291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sl-SI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311564" y="1747983"/>
            <a:ext cx="9047017" cy="2392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altLang="sl-SI" dirty="0" smtClean="0">
                <a:solidFill>
                  <a:srgbClr val="002060"/>
                </a:solidFill>
              </a:rPr>
              <a:t>   </a:t>
            </a:r>
            <a:r>
              <a:rPr lang="sl-SI" altLang="sl-SI" sz="4000" dirty="0" smtClean="0">
                <a:solidFill>
                  <a:srgbClr val="002060"/>
                </a:solidFill>
              </a:rPr>
              <a:t>... zaradi:   </a:t>
            </a:r>
          </a:p>
          <a:p>
            <a:pPr marL="0" indent="0">
              <a:buNone/>
            </a:pPr>
            <a:r>
              <a:rPr lang="sl-SI" altLang="sl-SI" sz="4000" dirty="0">
                <a:solidFill>
                  <a:srgbClr val="002060"/>
                </a:solidFill>
              </a:rPr>
              <a:t> </a:t>
            </a:r>
            <a:r>
              <a:rPr lang="sl-SI" altLang="sl-SI" sz="4000" dirty="0" smtClean="0">
                <a:solidFill>
                  <a:srgbClr val="002060"/>
                </a:solidFill>
              </a:rPr>
              <a:t> </a:t>
            </a:r>
            <a:r>
              <a:rPr lang="sl-SI" altLang="sl-SI" sz="4000" b="1" dirty="0" smtClean="0">
                <a:solidFill>
                  <a:srgbClr val="002060"/>
                </a:solidFill>
              </a:rPr>
              <a:t> </a:t>
            </a:r>
            <a:r>
              <a:rPr lang="sl-SI" altLang="sl-SI" sz="4000" b="1" dirty="0" smtClean="0">
                <a:solidFill>
                  <a:srgbClr val="0070C0"/>
                </a:solidFill>
              </a:rPr>
              <a:t>poplav, vojn, revščine, izgube službe,    </a:t>
            </a:r>
          </a:p>
          <a:p>
            <a:pPr marL="0" indent="0">
              <a:buNone/>
            </a:pPr>
            <a:r>
              <a:rPr lang="sl-SI" altLang="sl-SI" sz="4000" b="1" dirty="0">
                <a:solidFill>
                  <a:srgbClr val="0070C0"/>
                </a:solidFill>
              </a:rPr>
              <a:t> </a:t>
            </a:r>
            <a:r>
              <a:rPr lang="sl-SI" altLang="sl-SI" sz="4000" b="1" dirty="0" smtClean="0">
                <a:solidFill>
                  <a:srgbClr val="0070C0"/>
                </a:solidFill>
              </a:rPr>
              <a:t>  zaposlitve v drugem kraju, poroke … </a:t>
            </a:r>
            <a:endParaRPr lang="sl-SI" altLang="sl-SI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19018" y="1036781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 sz="4400" dirty="0" smtClean="0">
                <a:solidFill>
                  <a:srgbClr val="002060"/>
                </a:solidFill>
              </a:rPr>
              <a:t>Katere vrste </a:t>
            </a:r>
          </a:p>
          <a:p>
            <a:pPr marL="0" indent="0">
              <a:buNone/>
            </a:pPr>
            <a:r>
              <a:rPr lang="sl-SI" altLang="sl-SI" sz="4400" dirty="0">
                <a:solidFill>
                  <a:srgbClr val="002060"/>
                </a:solidFill>
              </a:rPr>
              <a:t> </a:t>
            </a:r>
            <a:r>
              <a:rPr lang="sl-SI" altLang="sl-SI" sz="4400" dirty="0" smtClean="0">
                <a:solidFill>
                  <a:srgbClr val="002060"/>
                </a:solidFill>
              </a:rPr>
              <a:t> selitev poznamo?</a:t>
            </a:r>
          </a:p>
          <a:p>
            <a:pPr marL="0" indent="0">
              <a:buNone/>
            </a:pPr>
            <a:endParaRPr lang="sl-SI" altLang="sl-SI" sz="4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altLang="sl-SI" sz="4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  <a:endParaRPr lang="sl-SI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US" altLang="sl-SI" sz="4400" dirty="0">
              <a:solidFill>
                <a:srgbClr val="002060"/>
              </a:solidFill>
            </a:endParaRPr>
          </a:p>
        </p:txBody>
      </p:sp>
      <p:pic>
        <p:nvPicPr>
          <p:cNvPr id="3" name="Picture 5" descr="http://www.btrans.eu/images/phocagallery/selitev-pianina/thumbs/phoca_thumb_l_10-selitev-pian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1" y="111659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teraktivni gumb: Naprej ali naslednji 3">
            <a:hlinkClick r:id="" action="ppaction://hlinkshowjump?jump=nextslide" highlightClick="1"/>
          </p:cNvPr>
          <p:cNvSpPr/>
          <p:nvPr/>
        </p:nvSpPr>
        <p:spPr>
          <a:xfrm>
            <a:off x="3740727" y="3780053"/>
            <a:ext cx="932873" cy="683491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01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618837" y="2071362"/>
            <a:ext cx="66317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2800" dirty="0" smtClean="0">
                <a:solidFill>
                  <a:srgbClr val="002060"/>
                </a:solidFill>
              </a:rPr>
              <a:t>Poznamo: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l-SI" altLang="sl-SI" sz="2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altLang="sl-SI" sz="2800" b="1" dirty="0" smtClean="0">
                <a:solidFill>
                  <a:srgbClr val="002060"/>
                </a:solidFill>
              </a:rPr>
              <a:t>  STALNE selitve in </a:t>
            </a:r>
          </a:p>
          <a:p>
            <a:endParaRPr lang="sl-SI" altLang="sl-SI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altLang="sl-SI" sz="2800" b="1" dirty="0" smtClean="0">
                <a:solidFill>
                  <a:srgbClr val="002060"/>
                </a:solidFill>
              </a:rPr>
              <a:t>  ZAČASNE selitve</a:t>
            </a:r>
          </a:p>
          <a:p>
            <a:endParaRPr lang="sl-SI" altLang="sl-SI" sz="2800" b="1" dirty="0" smtClean="0">
              <a:solidFill>
                <a:srgbClr val="002060"/>
              </a:solidFill>
            </a:endParaRPr>
          </a:p>
          <a:p>
            <a:endParaRPr lang="sl-SI" altLang="sl-SI" sz="2800" b="1" dirty="0" smtClean="0">
              <a:solidFill>
                <a:srgbClr val="002060"/>
              </a:solidFill>
            </a:endParaRPr>
          </a:p>
          <a:p>
            <a:endParaRPr lang="en-US" altLang="sl-SI" dirty="0" smtClean="0">
              <a:solidFill>
                <a:srgbClr val="002060"/>
              </a:solidFill>
            </a:endParaRPr>
          </a:p>
        </p:txBody>
      </p:sp>
      <p:pic>
        <p:nvPicPr>
          <p:cNvPr id="4" name="Picture 6" descr="http://bata.blog.siol.net/files/2009/05/selit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19" y="1209345"/>
            <a:ext cx="3329613" cy="414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8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4435" y="1311564"/>
            <a:ext cx="9970655" cy="36114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 sz="4400" dirty="0" smtClean="0">
                <a:solidFill>
                  <a:srgbClr val="002060"/>
                </a:solidFill>
              </a:rPr>
              <a:t>Zakaj prihaja do STALNIH selitev?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 je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r>
              <a:rPr lang="sl-SI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sl-SI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alt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pic>
        <p:nvPicPr>
          <p:cNvPr id="11" name="Picture 10" descr="http://www.medial.si/wp-content/uploads/2010/08/sluz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191" y="4002375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23453" y="1895763"/>
            <a:ext cx="6248401" cy="45881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altLang="sl-SI" sz="2000" dirty="0">
              <a:solidFill>
                <a:srgbClr val="002060"/>
              </a:solidFill>
            </a:endParaRPr>
          </a:p>
          <a:p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sp>
        <p:nvSpPr>
          <p:cNvPr id="13" name="Interaktivni gumb: Naprej ali naslednji 12">
            <a:hlinkClick r:id="" action="ppaction://hlinkshowjump?jump=nextslide" highlightClick="1"/>
          </p:cNvPr>
          <p:cNvSpPr/>
          <p:nvPr/>
        </p:nvSpPr>
        <p:spPr>
          <a:xfrm>
            <a:off x="4008583" y="2902599"/>
            <a:ext cx="932873" cy="683491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Picture 6" descr="http://itthing.com/wp-content/uploads/celebrity_wedding_gow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872" y="1430192"/>
            <a:ext cx="2227263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9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4435" y="473363"/>
            <a:ext cx="9970655" cy="6269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alt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altLang="sl-SI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30789" y="735806"/>
            <a:ext cx="8020484" cy="60067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altLang="sl-SI" sz="4000" dirty="0" smtClean="0">
                <a:solidFill>
                  <a:srgbClr val="002060"/>
                </a:solidFill>
              </a:rPr>
              <a:t>Do </a:t>
            </a:r>
            <a:r>
              <a:rPr lang="sl-SI" altLang="sl-SI" sz="4000" dirty="0" smtClean="0">
                <a:solidFill>
                  <a:srgbClr val="FF0000"/>
                </a:solidFill>
              </a:rPr>
              <a:t>stalnih selitev </a:t>
            </a:r>
            <a:r>
              <a:rPr lang="sl-SI" altLang="sl-SI" sz="4000" dirty="0" smtClean="0">
                <a:solidFill>
                  <a:srgbClr val="002060"/>
                </a:solidFill>
              </a:rPr>
              <a:t>prihaja zaradi: </a:t>
            </a:r>
          </a:p>
          <a:p>
            <a:pPr marL="0" indent="0">
              <a:buNone/>
            </a:pPr>
            <a:r>
              <a:rPr lang="sl-SI" altLang="sl-SI" sz="4000" b="1" dirty="0" smtClean="0">
                <a:solidFill>
                  <a:srgbClr val="002060"/>
                </a:solidFill>
              </a:rPr>
              <a:t>-  zaposlitve v drugem kraju</a:t>
            </a:r>
          </a:p>
          <a:p>
            <a:pPr marL="0" indent="0">
              <a:buNone/>
            </a:pPr>
            <a:r>
              <a:rPr lang="sl-SI" altLang="sl-SI" sz="4000" b="1" dirty="0" smtClean="0">
                <a:solidFill>
                  <a:srgbClr val="002060"/>
                </a:solidFill>
              </a:rPr>
              <a:t>-  poroke</a:t>
            </a:r>
          </a:p>
          <a:p>
            <a:pPr marL="0" indent="0">
              <a:buNone/>
            </a:pPr>
            <a:r>
              <a:rPr lang="sl-SI" altLang="sl-SI" sz="4000" b="1" dirty="0" smtClean="0">
                <a:solidFill>
                  <a:srgbClr val="002060"/>
                </a:solidFill>
              </a:rPr>
              <a:t>-  službe</a:t>
            </a:r>
          </a:p>
          <a:p>
            <a:pPr marL="0" indent="0">
              <a:buNone/>
            </a:pPr>
            <a:r>
              <a:rPr lang="sl-SI" altLang="sl-SI" sz="4000" b="1" dirty="0" smtClean="0">
                <a:solidFill>
                  <a:srgbClr val="002060"/>
                </a:solidFill>
              </a:rPr>
              <a:t>-  cenejšega stanovanja</a:t>
            </a:r>
          </a:p>
          <a:p>
            <a:pPr marL="0" indent="0">
              <a:buNone/>
            </a:pPr>
            <a:r>
              <a:rPr lang="sl-SI" altLang="sl-SI" sz="4000" b="1" dirty="0" smtClean="0">
                <a:solidFill>
                  <a:srgbClr val="002060"/>
                </a:solidFill>
              </a:rPr>
              <a:t>-  revščine</a:t>
            </a:r>
          </a:p>
          <a:p>
            <a:pPr marL="0" indent="0">
              <a:buNone/>
            </a:pPr>
            <a:r>
              <a:rPr lang="sl-SI" altLang="sl-SI" sz="4000" b="1" dirty="0" smtClean="0">
                <a:solidFill>
                  <a:srgbClr val="002060"/>
                </a:solidFill>
              </a:rPr>
              <a:t>-  naravnih nesreč (poplav, potresa…)</a:t>
            </a:r>
          </a:p>
          <a:p>
            <a:pPr marL="0" indent="0">
              <a:buNone/>
            </a:pPr>
            <a:r>
              <a:rPr lang="sl-SI" altLang="sl-SI" sz="4000" b="1" dirty="0" smtClean="0">
                <a:solidFill>
                  <a:srgbClr val="002060"/>
                </a:solidFill>
              </a:rPr>
              <a:t>-  vojn …</a:t>
            </a:r>
          </a:p>
          <a:p>
            <a:endParaRPr lang="sl-SI" altLang="sl-SI" dirty="0">
              <a:solidFill>
                <a:srgbClr val="002060"/>
              </a:solidFill>
            </a:endParaRPr>
          </a:p>
          <a:p>
            <a:endParaRPr lang="en-US" altLang="sl-SI" dirty="0">
              <a:solidFill>
                <a:srgbClr val="002060"/>
              </a:solidFill>
            </a:endParaRPr>
          </a:p>
        </p:txBody>
      </p:sp>
      <p:pic>
        <p:nvPicPr>
          <p:cNvPr id="3076" name="Picture 4" descr="Stanovanje Frankovo Naselje - salomon.si spletni oglasn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3826" r="3649" b="6193"/>
          <a:stretch/>
        </p:blipFill>
        <p:spPr bwMode="auto">
          <a:xfrm rot="20578466">
            <a:off x="7577573" y="961267"/>
            <a:ext cx="2992583" cy="19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vščina – Ustanova Petra Pavla Glavar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8914">
            <a:off x="9136260" y="2858767"/>
            <a:ext cx="2432793" cy="18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a Hrvaškem zaradi poplav izredne razmere, poplave tudi v Črni Gori |  Politik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25" y="4763309"/>
            <a:ext cx="2777302" cy="184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7161</TotalTime>
  <Words>437</Words>
  <Application>Microsoft Office PowerPoint</Application>
  <PresentationFormat>Širokozaslonsko</PresentationFormat>
  <Paragraphs>166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Wingdings 3</vt:lpstr>
      <vt:lpstr>Officeova tema</vt:lpstr>
      <vt:lpstr>Rezina</vt:lpstr>
      <vt:lpstr>S E L I T V E</vt:lpstr>
      <vt:lpstr> Preden se lotiš reševanja nalog, dva krat glasno preberi besedilo     SELITVE, ki ga najdeš v SDZ na strani 24 in 25.    Ob drugem branju v roke vzemi zeleno pisalo in v besedilu podčrtaj    ključne besede ali besedne zveze.    Pri tem si lahko pomagaš z vprašanjem: „O čem govori odstavek?“    Bodi pošten/a in ne prehitevaj z delom, če ne boš ob končnem zapisu v   zvezek imel/a težave.  </vt:lpstr>
      <vt:lpstr>Če si pozorno prebral/a besedilo in podčrtal/a ključne besede je pred tabo 2. naloga.   USTNO odgovori na dana vprašanja.  Pravilnost odgovora preveriš z levim klikom računalniške miške na gumb                                                       In odgovor je…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Sedaj pa odpri zvezek. Na sredino vrstice zapiši naslov                                   Selitve  Pod naslov pa   (SDZ/24 – 26).  Nato preriši miselni vzorec kot ga vidiš na naslednji strani in ga dopolni. Črt ni potrebno risati, saj imaš črtni zvezek.  </vt:lpstr>
      <vt:lpstr>                                                                                                    S  E  L  I  T  V  E                                                       (SDZ/ 24 – 26)   STALNE SELITVE                                                  ZAČASNE SELITVE Razlogi: - ______________    - ______________ - ______________ - ______________ - ______________ - ______________ - ______________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E L I T V E</dc:title>
  <dc:creator>masef</dc:creator>
  <cp:lastModifiedBy>Windows User</cp:lastModifiedBy>
  <cp:revision>80</cp:revision>
  <dcterms:created xsi:type="dcterms:W3CDTF">2020-11-03T16:53:28Z</dcterms:created>
  <dcterms:modified xsi:type="dcterms:W3CDTF">2020-11-11T14:26:16Z</dcterms:modified>
</cp:coreProperties>
</file>