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Lst>
  <p:sldIdLst>
    <p:sldId id="256" r:id="rId3"/>
    <p:sldId id="257" r:id="rId4"/>
    <p:sldId id="258" r:id="rId5"/>
    <p:sldId id="286" r:id="rId6"/>
    <p:sldId id="287" r:id="rId7"/>
    <p:sldId id="288" r:id="rId8"/>
    <p:sldId id="289" r:id="rId9"/>
    <p:sldId id="260" r:id="rId10"/>
    <p:sldId id="261" r:id="rId11"/>
    <p:sldId id="262" r:id="rId12"/>
    <p:sldId id="290" r:id="rId13"/>
    <p:sldId id="291" r:id="rId14"/>
    <p:sldId id="293"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00CC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2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smtClean="0"/>
              <a:t>Uredite slog podnaslova matrice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8ADBF04-B70A-4518-B0C7-AC49BA739BC6}" type="datetimeFigureOut">
              <a:rPr lang="sl-SI" smtClean="0"/>
              <a:t>17. 11. 2020</a:t>
            </a:fld>
            <a:endParaRPr lang="sl-SI"/>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sl-SI"/>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1C9A402-2E40-4FDA-A0BB-D21D0D856E6E}" type="slidenum">
              <a:rPr lang="sl-SI" smtClean="0"/>
              <a:t>‹#›</a:t>
            </a:fld>
            <a:endParaRPr lang="sl-SI"/>
          </a:p>
        </p:txBody>
      </p:sp>
    </p:spTree>
    <p:extLst>
      <p:ext uri="{BB962C8B-B14F-4D97-AF65-F5344CB8AC3E}">
        <p14:creationId xmlns:p14="http://schemas.microsoft.com/office/powerpoint/2010/main" val="401013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8ADBF04-B70A-4518-B0C7-AC49BA739BC6}" type="datetimeFigureOut">
              <a:rPr lang="sl-SI" smtClean="0"/>
              <a:t>17. 11. 2020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384148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8ADBF04-B70A-4518-B0C7-AC49BA739BC6}" type="datetimeFigureOut">
              <a:rPr lang="sl-SI" smtClean="0"/>
              <a:t>17. 11. 2020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3324453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18ADBF04-B70A-4518-B0C7-AC49BA739BC6}" type="datetimeFigureOut">
              <a:rPr lang="sl-SI" smtClean="0"/>
              <a:t>17. 11. 2020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179135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8ADBF04-B70A-4518-B0C7-AC49BA739BC6}" type="datetimeFigureOut">
              <a:rPr lang="sl-SI" smtClean="0"/>
              <a:t>17. 11. 2020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1726128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18ADBF04-B70A-4518-B0C7-AC49BA739BC6}" type="datetimeFigureOut">
              <a:rPr lang="sl-SI" smtClean="0"/>
              <a:t>17. 11. 2020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281332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18ADBF04-B70A-4518-B0C7-AC49BA739BC6}" type="datetimeFigureOut">
              <a:rPr lang="sl-SI" smtClean="0"/>
              <a:t>17. 11. 2020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335976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18ADBF04-B70A-4518-B0C7-AC49BA739BC6}" type="datetimeFigureOut">
              <a:rPr lang="sl-SI" smtClean="0"/>
              <a:t>17. 11. 2020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215946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18ADBF04-B70A-4518-B0C7-AC49BA739BC6}" type="datetimeFigureOut">
              <a:rPr lang="sl-SI" smtClean="0"/>
              <a:t>17. 11. 2020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171496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18ADBF04-B70A-4518-B0C7-AC49BA739BC6}" type="datetimeFigureOut">
              <a:rPr lang="sl-SI" smtClean="0"/>
              <a:t>17. 11. 2020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3982091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8ADBF04-B70A-4518-B0C7-AC49BA739BC6}" type="datetimeFigureOut">
              <a:rPr lang="sl-SI" smtClean="0"/>
              <a:t>17. 11. 2020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284288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8ADBF04-B70A-4518-B0C7-AC49BA739BC6}" type="datetimeFigureOut">
              <a:rPr lang="sl-SI" smtClean="0"/>
              <a:t>17. 11. 2020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3662017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8ADBF04-B70A-4518-B0C7-AC49BA739BC6}" type="datetimeFigureOut">
              <a:rPr lang="sl-SI" smtClean="0"/>
              <a:t>17. 11. 2020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2523675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8ADBF04-B70A-4518-B0C7-AC49BA739BC6}" type="datetimeFigureOut">
              <a:rPr lang="sl-SI" smtClean="0"/>
              <a:t>17. 11. 2020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152112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8ADBF04-B70A-4518-B0C7-AC49BA739BC6}" type="datetimeFigureOut">
              <a:rPr lang="sl-SI" smtClean="0"/>
              <a:t>17. 11. 2020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360224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sl-SI" smtClean="0"/>
              <a:t>Uredite slog naslova matrice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8ADBF04-B70A-4518-B0C7-AC49BA739BC6}" type="datetimeFigureOut">
              <a:rPr lang="sl-SI" smtClean="0"/>
              <a:t>17. 11. 2020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179551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18ADBF04-B70A-4518-B0C7-AC49BA739BC6}" type="datetimeFigureOut">
              <a:rPr lang="sl-SI" smtClean="0"/>
              <a:t>17. 11. 2020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357394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18ADBF04-B70A-4518-B0C7-AC49BA739BC6}" type="datetimeFigureOut">
              <a:rPr lang="sl-SI" smtClean="0"/>
              <a:t>17. 11. 2020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73567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18ADBF04-B70A-4518-B0C7-AC49BA739BC6}" type="datetimeFigureOut">
              <a:rPr lang="sl-SI" smtClean="0"/>
              <a:t>17. 11. 2020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261013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DBF04-B70A-4518-B0C7-AC49BA739BC6}" type="datetimeFigureOut">
              <a:rPr lang="sl-SI" smtClean="0"/>
              <a:t>17. 11. 2020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B1C9A402-2E40-4FDA-A0BB-D21D0D856E6E}" type="slidenum">
              <a:rPr lang="sl-SI" smtClean="0"/>
              <a:t>‹#›</a:t>
            </a:fld>
            <a:endParaRPr lang="sl-SI"/>
          </a:p>
        </p:txBody>
      </p:sp>
    </p:spTree>
    <p:extLst>
      <p:ext uri="{BB962C8B-B14F-4D97-AF65-F5344CB8AC3E}">
        <p14:creationId xmlns:p14="http://schemas.microsoft.com/office/powerpoint/2010/main" val="171354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sl-SI" smtClean="0"/>
              <a:t>Uredite slog naslova matrice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sl-SI" smtClean="0"/>
              <a:t>Uredite sloge besedila matrice</a:t>
            </a:r>
          </a:p>
        </p:txBody>
      </p:sp>
      <p:sp>
        <p:nvSpPr>
          <p:cNvPr id="5" name="Date Placeholder 4"/>
          <p:cNvSpPr>
            <a:spLocks noGrp="1"/>
          </p:cNvSpPr>
          <p:nvPr>
            <p:ph type="dt" sz="half" idx="10"/>
          </p:nvPr>
        </p:nvSpPr>
        <p:spPr/>
        <p:txBody>
          <a:bodyPr/>
          <a:lstStyle/>
          <a:p>
            <a:fld id="{18ADBF04-B70A-4518-B0C7-AC49BA739BC6}" type="datetimeFigureOut">
              <a:rPr lang="sl-SI" smtClean="0"/>
              <a:t>17. 11. 2020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1C9A402-2E40-4FDA-A0BB-D21D0D856E6E}" type="slidenum">
              <a:rPr lang="sl-SI" smtClean="0"/>
              <a:t>‹#›</a:t>
            </a:fld>
            <a:endParaRPr lang="sl-SI"/>
          </a:p>
        </p:txBody>
      </p:sp>
    </p:spTree>
    <p:extLst>
      <p:ext uri="{BB962C8B-B14F-4D97-AF65-F5344CB8AC3E}">
        <p14:creationId xmlns:p14="http://schemas.microsoft.com/office/powerpoint/2010/main" val="16064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8ADBF04-B70A-4518-B0C7-AC49BA739BC6}" type="datetimeFigureOut">
              <a:rPr lang="sl-SI" smtClean="0"/>
              <a:t>17. 11. 2020</a:t>
            </a:fld>
            <a:endParaRPr lang="sl-SI"/>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sl-SI"/>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1C9A402-2E40-4FDA-A0BB-D21D0D856E6E}" type="slidenum">
              <a:rPr lang="sl-SI" smtClean="0"/>
              <a:t>‹#›</a:t>
            </a:fld>
            <a:endParaRPr lang="sl-SI"/>
          </a:p>
        </p:txBody>
      </p:sp>
    </p:spTree>
    <p:extLst>
      <p:ext uri="{BB962C8B-B14F-4D97-AF65-F5344CB8AC3E}">
        <p14:creationId xmlns:p14="http://schemas.microsoft.com/office/powerpoint/2010/main" val="16921555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rgbClr val="FFFF00">
                <a:alpha val="20000"/>
              </a:srgbClr>
            </a:gs>
            <a:gs pos="2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8ADBF04-B70A-4518-B0C7-AC49BA739BC6}" type="datetimeFigureOut">
              <a:rPr lang="sl-SI" smtClean="0"/>
              <a:t>17. 11. 2020</a:t>
            </a:fld>
            <a:endParaRPr lang="sl-SI"/>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sl-SI"/>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1C9A402-2E40-4FDA-A0BB-D21D0D856E6E}" type="slidenum">
              <a:rPr lang="sl-SI" smtClean="0"/>
              <a:t>‹#›</a:t>
            </a:fld>
            <a:endParaRPr lang="sl-SI"/>
          </a:p>
        </p:txBody>
      </p:sp>
    </p:spTree>
    <p:extLst>
      <p:ext uri="{BB962C8B-B14F-4D97-AF65-F5344CB8AC3E}">
        <p14:creationId xmlns:p14="http://schemas.microsoft.com/office/powerpoint/2010/main" val="15495873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DBF04-B70A-4518-B0C7-AC49BA739BC6}" type="datetimeFigureOut">
              <a:rPr lang="sl-SI" smtClean="0"/>
              <a:t>17. 11. 2020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9A402-2E40-4FDA-A0BB-D21D0D856E6E}" type="slidenum">
              <a:rPr lang="sl-SI" smtClean="0"/>
              <a:t>‹#›</a:t>
            </a:fld>
            <a:endParaRPr lang="sl-SI"/>
          </a:p>
        </p:txBody>
      </p:sp>
    </p:spTree>
    <p:extLst>
      <p:ext uri="{BB962C8B-B14F-4D97-AF65-F5344CB8AC3E}">
        <p14:creationId xmlns:p14="http://schemas.microsoft.com/office/powerpoint/2010/main" val="277977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6.png"/><Relationship Id="rId4" Type="http://schemas.openxmlformats.org/officeDocument/2006/relationships/audio" Target="../media/media2.m4a"/><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0000">
              <a:schemeClr val="accent6">
                <a:lumMod val="45000"/>
                <a:lumOff val="55000"/>
              </a:schemeClr>
            </a:gs>
            <a:gs pos="56000">
              <a:srgbClr val="FFFF00">
                <a:alpha val="21000"/>
                <a:lumMod val="84000"/>
                <a:lumOff val="16000"/>
              </a:srgbClr>
            </a:gs>
          </a:gsLst>
          <a:lin ang="16200000" scaled="0"/>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507082" y="1631833"/>
            <a:ext cx="11161308" cy="992905"/>
          </a:xfrm>
        </p:spPr>
        <p:txBody>
          <a:bodyPr>
            <a:noAutofit/>
          </a:bodyPr>
          <a:lstStyle/>
          <a:p>
            <a:r>
              <a:rPr lang="sl-SI" sz="8000" b="1" dirty="0" smtClean="0">
                <a:solidFill>
                  <a:srgbClr val="002060"/>
                </a:solidFill>
              </a:rPr>
              <a:t>ORIENTACIJA V PROSTORU</a:t>
            </a:r>
            <a:endParaRPr lang="sl-SI" sz="8000" b="1" dirty="0">
              <a:solidFill>
                <a:srgbClr val="002060"/>
              </a:solidFill>
            </a:endParaRPr>
          </a:p>
        </p:txBody>
      </p:sp>
      <p:sp>
        <p:nvSpPr>
          <p:cNvPr id="3" name="Podnaslov 2"/>
          <p:cNvSpPr>
            <a:spLocks noGrp="1"/>
          </p:cNvSpPr>
          <p:nvPr>
            <p:ph type="subTitle" idx="1"/>
          </p:nvPr>
        </p:nvSpPr>
        <p:spPr>
          <a:xfrm>
            <a:off x="1543966" y="3243790"/>
            <a:ext cx="8917859" cy="2270890"/>
          </a:xfrm>
        </p:spPr>
        <p:txBody>
          <a:bodyPr>
            <a:noAutofit/>
          </a:bodyPr>
          <a:lstStyle/>
          <a:p>
            <a:pPr algn="ctr"/>
            <a:r>
              <a:rPr lang="sl-SI" sz="6000" b="1" dirty="0" smtClean="0">
                <a:solidFill>
                  <a:schemeClr val="accent6">
                    <a:lumMod val="50000"/>
                  </a:schemeClr>
                </a:solidFill>
              </a:rPr>
              <a:t>ZEMLJEVID IN ORIENTACIJA Z  ZEMLJEVIDOM</a:t>
            </a:r>
            <a:endParaRPr lang="sl-SI" sz="6000" b="1" dirty="0">
              <a:solidFill>
                <a:schemeClr val="accent6">
                  <a:lumMod val="50000"/>
                </a:schemeClr>
              </a:solidFill>
            </a:endParaRPr>
          </a:p>
        </p:txBody>
      </p:sp>
      <p:pic>
        <p:nvPicPr>
          <p:cNvPr id="3074" name="Picture 2" descr="DATUM: 24.4. 2020 POUK NA DALJAVO RAZRED: 4.A UČNI PREDMET: DRU - 2. šolski  uri UČNA VSEBINA: Ponavljanje, utrjevanje, 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078" y="4336331"/>
            <a:ext cx="2890256" cy="2293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15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rgbClr val="FFFF00">
                <a:alpha val="20000"/>
              </a:srgbClr>
            </a:gs>
            <a:gs pos="2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sp>
        <p:nvSpPr>
          <p:cNvPr id="4" name="Naslov 1"/>
          <p:cNvSpPr txBox="1">
            <a:spLocks/>
          </p:cNvSpPr>
          <p:nvPr/>
        </p:nvSpPr>
        <p:spPr>
          <a:xfrm>
            <a:off x="838200" y="3088661"/>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sp>
        <p:nvSpPr>
          <p:cNvPr id="7" name="Naslov 1"/>
          <p:cNvSpPr txBox="1">
            <a:spLocks/>
          </p:cNvSpPr>
          <p:nvPr/>
        </p:nvSpPr>
        <p:spPr>
          <a:xfrm>
            <a:off x="1228144" y="639852"/>
            <a:ext cx="10311581" cy="1418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200" b="1" dirty="0" smtClean="0"/>
              <a:t>Si predstavljate stare pomorščake, raziskovalce in osvajalce, ki so se podali v neznano deželo z veliko skrivnostjo – z zemljevidom? </a:t>
            </a:r>
          </a:p>
        </p:txBody>
      </p:sp>
      <p:pic>
        <p:nvPicPr>
          <p:cNvPr id="2050" name="Picture 2" descr="Endeavour, ship Captain Cook sailed to Australia and New Zealand, honoured  in book that delves into full lifespan of legendary vessel | South China  Morning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973" y="2898849"/>
            <a:ext cx="3643353" cy="36433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vet, kot si ga je predstavljal srednjeveški človek - RTVSLO.si"/>
          <p:cNvPicPr>
            <a:picLocks noChangeAspect="1" noChangeArrowheads="1"/>
          </p:cNvPicPr>
          <p:nvPr/>
        </p:nvPicPr>
        <p:blipFill>
          <a:blip r:embed="rId3">
            <a:clrChange>
              <a:clrFrom>
                <a:srgbClr val="FAF9F9"/>
              </a:clrFrom>
              <a:clrTo>
                <a:srgbClr val="FAF9F9">
                  <a:alpha val="0"/>
                </a:srgbClr>
              </a:clrTo>
            </a:clrChange>
            <a:extLst>
              <a:ext uri="{28A0092B-C50C-407E-A947-70E740481C1C}">
                <a14:useLocalDpi xmlns:a14="http://schemas.microsoft.com/office/drawing/2010/main" val="0"/>
              </a:ext>
            </a:extLst>
          </a:blip>
          <a:srcRect/>
          <a:stretch>
            <a:fillRect/>
          </a:stretch>
        </p:blipFill>
        <p:spPr bwMode="auto">
          <a:xfrm rot="1788053">
            <a:off x="5096152" y="2814033"/>
            <a:ext cx="2710782" cy="36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a Pirate Ship gets its Name - Pirate Show Canc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1056" y="2507530"/>
            <a:ext cx="2967731" cy="382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9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arn(inVertical)">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838200" y="3088661"/>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sp>
        <p:nvSpPr>
          <p:cNvPr id="10" name="Naslov 1"/>
          <p:cNvSpPr txBox="1">
            <a:spLocks/>
          </p:cNvSpPr>
          <p:nvPr/>
        </p:nvSpPr>
        <p:spPr>
          <a:xfrm>
            <a:off x="1237569" y="649949"/>
            <a:ext cx="10311581" cy="9175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Courier New" panose="02070309020205020404" pitchFamily="49" charset="0"/>
              <a:buChar char="o"/>
            </a:pPr>
            <a:r>
              <a:rPr lang="sl-SI" sz="3200" b="1" dirty="0" smtClean="0"/>
              <a:t>Mnogi stari zemljevidi so  bili bolj podobni risbam kot zemljevidom.</a:t>
            </a:r>
          </a:p>
        </p:txBody>
      </p:sp>
      <p:pic>
        <p:nvPicPr>
          <p:cNvPr id="2" name="Slika 1"/>
          <p:cNvPicPr>
            <a:picLocks noChangeAspect="1"/>
          </p:cNvPicPr>
          <p:nvPr/>
        </p:nvPicPr>
        <p:blipFill rotWithShape="1">
          <a:blip r:embed="rId2">
            <a:extLst>
              <a:ext uri="{28A0092B-C50C-407E-A947-70E740481C1C}">
                <a14:useLocalDpi xmlns:a14="http://schemas.microsoft.com/office/drawing/2010/main" val="0"/>
              </a:ext>
            </a:extLst>
          </a:blip>
          <a:srcRect b="2712"/>
          <a:stretch/>
        </p:blipFill>
        <p:spPr>
          <a:xfrm>
            <a:off x="320034" y="2545220"/>
            <a:ext cx="2492842" cy="2028531"/>
          </a:xfrm>
          <a:prstGeom prst="rect">
            <a:avLst/>
          </a:prstGeom>
        </p:spPr>
      </p:pic>
      <p:pic>
        <p:nvPicPr>
          <p:cNvPr id="13316" name="Picture 4" descr="Ali je na vaši parceli pred 233 leti stala hiša!!!! – Kulturno medijski  center Slovenija"/>
          <p:cNvPicPr>
            <a:picLocks noChangeAspect="1" noChangeArrowheads="1"/>
          </p:cNvPicPr>
          <p:nvPr/>
        </p:nvPicPr>
        <p:blipFill rotWithShape="1">
          <a:blip r:embed="rId3">
            <a:extLst>
              <a:ext uri="{28A0092B-C50C-407E-A947-70E740481C1C}">
                <a14:useLocalDpi xmlns:a14="http://schemas.microsoft.com/office/drawing/2010/main" val="0"/>
              </a:ext>
            </a:extLst>
          </a:blip>
          <a:srcRect b="5249"/>
          <a:stretch/>
        </p:blipFill>
        <p:spPr bwMode="auto">
          <a:xfrm>
            <a:off x="7538966" y="2545220"/>
            <a:ext cx="3443288" cy="243223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tare in iskane grafike | Mladinska knji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323" y="4370781"/>
            <a:ext cx="3631286" cy="227012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World Maps For Sale, Historical Map Reproductions - World Ma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381" y="1727048"/>
            <a:ext cx="2813836" cy="217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7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heel(1)">
                                      <p:cBhvr>
                                        <p:cTn id="12" dur="2000"/>
                                        <p:tgtEl>
                                          <p:spTgt spid="133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wheel(1)">
                                      <p:cBhvr>
                                        <p:cTn id="17" dur="20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wheel(1)">
                                      <p:cBhvr>
                                        <p:cTn id="22"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838200" y="3088661"/>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sp>
        <p:nvSpPr>
          <p:cNvPr id="8" name="Naslov 1"/>
          <p:cNvSpPr txBox="1">
            <a:spLocks/>
          </p:cNvSpPr>
          <p:nvPr/>
        </p:nvSpPr>
        <p:spPr>
          <a:xfrm>
            <a:off x="1482667" y="661428"/>
            <a:ext cx="10311581" cy="917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sz="3200" b="1" dirty="0" smtClean="0"/>
              <a:t>Ste že slišali za Krištofa Kolumba?</a:t>
            </a:r>
          </a:p>
        </p:txBody>
      </p:sp>
      <p:pic>
        <p:nvPicPr>
          <p:cNvPr id="14340" name="Picture 4" descr="Pričevanja udeležencev Kolumbovih potovan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8820" y="1484732"/>
            <a:ext cx="3973318" cy="30071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Dokaz okrogle Zemlje II. – Krištof Kolumb – Misterij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67" y="1696570"/>
            <a:ext cx="4838618" cy="2717654"/>
          </a:xfrm>
          <a:prstGeom prst="rect">
            <a:avLst/>
          </a:prstGeom>
          <a:noFill/>
          <a:extLst>
            <a:ext uri="{909E8E84-426E-40DD-AFC4-6F175D3DCCD1}">
              <a14:hiddenFill xmlns:a14="http://schemas.microsoft.com/office/drawing/2010/main">
                <a:solidFill>
                  <a:srgbClr val="FFFFFF"/>
                </a:solidFill>
              </a14:hiddenFill>
            </a:ext>
          </a:extLst>
        </p:spPr>
      </p:pic>
      <p:sp>
        <p:nvSpPr>
          <p:cNvPr id="11" name="Naslov 1"/>
          <p:cNvSpPr txBox="1">
            <a:spLocks/>
          </p:cNvSpPr>
          <p:nvPr/>
        </p:nvSpPr>
        <p:spPr>
          <a:xfrm>
            <a:off x="838200" y="4893466"/>
            <a:ext cx="10311581" cy="1460199"/>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400" b="1" dirty="0" smtClean="0"/>
              <a:t>Kolumb je bil italijanski raziskovalec, ki je preplul Atlantski ocean v upanju, da najde pot do Indije. Šest let je iskal sponzorja za svojo odpravo v Indijo po zahodni poti okoli sveta. 6. septembra 1492 se je odpravil na pot z otoka La Gomera, ki je del kanarskih otokov in po petih tednih potovanja 12. oktobra dosegel Bahame pod zastavo Španije. Skupaj je med leti 1492 in 1504 opravil štiri potovanja, na katerih je prišel do Karibov in Južne Amerike. Na svojo prvo pot se je odpravil s tremi ladjami in okrog 90 člani posadke. </a:t>
            </a:r>
          </a:p>
        </p:txBody>
      </p:sp>
      <p:pic>
        <p:nvPicPr>
          <p:cNvPr id="1026" name="Picture 2" descr="http://www.teemeurope.eu/images/design/general%20renaissance/ortelius_1570_04-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32" t="11878" r="5624" b="10268"/>
          <a:stretch/>
        </p:blipFill>
        <p:spPr bwMode="auto">
          <a:xfrm>
            <a:off x="5015060" y="1872597"/>
            <a:ext cx="2818614" cy="191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4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500" fill="hold"/>
                                        <p:tgtEl>
                                          <p:spTgt spid="14342"/>
                                        </p:tgtEl>
                                        <p:attrNameLst>
                                          <p:attrName>ppt_w</p:attrName>
                                        </p:attrNameLst>
                                      </p:cBhvr>
                                      <p:tavLst>
                                        <p:tav tm="0">
                                          <p:val>
                                            <p:fltVal val="0"/>
                                          </p:val>
                                        </p:tav>
                                        <p:tav tm="100000">
                                          <p:val>
                                            <p:strVal val="#ppt_w"/>
                                          </p:val>
                                        </p:tav>
                                      </p:tavLst>
                                    </p:anim>
                                    <p:anim calcmode="lin" valueType="num">
                                      <p:cBhvr>
                                        <p:cTn id="8" dur="500" fill="hold"/>
                                        <p:tgtEl>
                                          <p:spTgt spid="14342"/>
                                        </p:tgtEl>
                                        <p:attrNameLst>
                                          <p:attrName>ppt_h</p:attrName>
                                        </p:attrNameLst>
                                      </p:cBhvr>
                                      <p:tavLst>
                                        <p:tav tm="0">
                                          <p:val>
                                            <p:fltVal val="0"/>
                                          </p:val>
                                        </p:tav>
                                        <p:tav tm="100000">
                                          <p:val>
                                            <p:strVal val="#ppt_h"/>
                                          </p:val>
                                        </p:tav>
                                      </p:tavLst>
                                    </p:anim>
                                    <p:animEffect transition="in" filter="fade">
                                      <p:cBhvr>
                                        <p:cTn id="9" dur="500"/>
                                        <p:tgtEl>
                                          <p:spTgt spid="143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340"/>
                                        </p:tgtEl>
                                        <p:attrNameLst>
                                          <p:attrName>style.visibility</p:attrName>
                                        </p:attrNameLst>
                                      </p:cBhvr>
                                      <p:to>
                                        <p:strVal val="visible"/>
                                      </p:to>
                                    </p:set>
                                    <p:anim calcmode="lin" valueType="num">
                                      <p:cBhvr>
                                        <p:cTn id="14" dur="500" fill="hold"/>
                                        <p:tgtEl>
                                          <p:spTgt spid="14340"/>
                                        </p:tgtEl>
                                        <p:attrNameLst>
                                          <p:attrName>ppt_w</p:attrName>
                                        </p:attrNameLst>
                                      </p:cBhvr>
                                      <p:tavLst>
                                        <p:tav tm="0">
                                          <p:val>
                                            <p:fltVal val="0"/>
                                          </p:val>
                                        </p:tav>
                                        <p:tav tm="100000">
                                          <p:val>
                                            <p:strVal val="#ppt_w"/>
                                          </p:val>
                                        </p:tav>
                                      </p:tavLst>
                                    </p:anim>
                                    <p:anim calcmode="lin" valueType="num">
                                      <p:cBhvr>
                                        <p:cTn id="15" dur="500" fill="hold"/>
                                        <p:tgtEl>
                                          <p:spTgt spid="14340"/>
                                        </p:tgtEl>
                                        <p:attrNameLst>
                                          <p:attrName>ppt_h</p:attrName>
                                        </p:attrNameLst>
                                      </p:cBhvr>
                                      <p:tavLst>
                                        <p:tav tm="0">
                                          <p:val>
                                            <p:fltVal val="0"/>
                                          </p:val>
                                        </p:tav>
                                        <p:tav tm="100000">
                                          <p:val>
                                            <p:strVal val="#ppt_h"/>
                                          </p:val>
                                        </p:tav>
                                      </p:tavLst>
                                    </p:anim>
                                    <p:animEffect transition="in" filter="fade">
                                      <p:cBhvr>
                                        <p:cTn id="16" dur="500"/>
                                        <p:tgtEl>
                                          <p:spTgt spid="1434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ptop w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141" y="119570"/>
            <a:ext cx="6396055" cy="639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16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FFFF00">
                <a:alpha val="21000"/>
              </a:srgb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744465" y="500796"/>
            <a:ext cx="10515600" cy="2161381"/>
          </a:xfrm>
        </p:spPr>
        <p:txBody>
          <a:bodyPr>
            <a:normAutofit/>
          </a:bodyPr>
          <a:lstStyle/>
          <a:p>
            <a:r>
              <a:rPr lang="sl-SI" sz="2800" dirty="0" smtClean="0">
                <a:solidFill>
                  <a:srgbClr val="002060"/>
                </a:solidFill>
              </a:rPr>
              <a:t>Minka je bila na poti k prijateljici in se je po nekaj ulicah zgubila?</a:t>
            </a:r>
            <a:br>
              <a:rPr lang="sl-SI" sz="2800" dirty="0" smtClean="0">
                <a:solidFill>
                  <a:srgbClr val="002060"/>
                </a:solidFill>
              </a:rPr>
            </a:br>
            <a:r>
              <a:rPr lang="sl-SI" sz="2800" dirty="0">
                <a:solidFill>
                  <a:srgbClr val="002060"/>
                </a:solidFill>
              </a:rPr>
              <a:t/>
            </a:r>
            <a:br>
              <a:rPr lang="sl-SI" sz="2800" dirty="0">
                <a:solidFill>
                  <a:srgbClr val="002060"/>
                </a:solidFill>
              </a:rPr>
            </a:br>
            <a:r>
              <a:rPr lang="sl-SI" sz="2800" dirty="0" smtClean="0">
                <a:solidFill>
                  <a:srgbClr val="002060"/>
                </a:solidFill>
              </a:rPr>
              <a:t>Kaj zdaj?</a:t>
            </a:r>
            <a:br>
              <a:rPr lang="sl-SI" sz="2800" dirty="0" smtClean="0">
                <a:solidFill>
                  <a:srgbClr val="002060"/>
                </a:solidFill>
              </a:rPr>
            </a:br>
            <a:r>
              <a:rPr lang="sl-SI" sz="2800" dirty="0">
                <a:solidFill>
                  <a:srgbClr val="002060"/>
                </a:solidFill>
              </a:rPr>
              <a:t/>
            </a:r>
            <a:br>
              <a:rPr lang="sl-SI" sz="2800" dirty="0">
                <a:solidFill>
                  <a:srgbClr val="002060"/>
                </a:solidFill>
              </a:rPr>
            </a:br>
            <a:r>
              <a:rPr lang="sl-SI" sz="2800" dirty="0" smtClean="0">
                <a:solidFill>
                  <a:srgbClr val="002060"/>
                </a:solidFill>
              </a:rPr>
              <a:t>V roke  vzame prenosni telefon in jo pokliče.</a:t>
            </a:r>
            <a:endParaRPr lang="sl-SI" sz="2800" dirty="0">
              <a:solidFill>
                <a:srgbClr val="002060"/>
              </a:solidFill>
            </a:endParaRPr>
          </a:p>
        </p:txBody>
      </p:sp>
      <p:pic>
        <p:nvPicPr>
          <p:cNvPr id="1026" name="Picture 2" descr="Bitmoji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762" y="3360890"/>
            <a:ext cx="2678163" cy="2476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tmoji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3614" y="3360890"/>
            <a:ext cx="2155006" cy="2155006"/>
          </a:xfrm>
          <a:prstGeom prst="rect">
            <a:avLst/>
          </a:prstGeom>
          <a:noFill/>
          <a:extLst>
            <a:ext uri="{909E8E84-426E-40DD-AFC4-6F175D3DCCD1}">
              <a14:hiddenFill xmlns:a14="http://schemas.microsoft.com/office/drawing/2010/main">
                <a:solidFill>
                  <a:srgbClr val="FFFFFF"/>
                </a:solidFill>
              </a14:hiddenFill>
            </a:ext>
          </a:extLst>
        </p:spPr>
      </p:pic>
      <p:sp>
        <p:nvSpPr>
          <p:cNvPr id="3" name="Pravokotnik 2"/>
          <p:cNvSpPr/>
          <p:nvPr/>
        </p:nvSpPr>
        <p:spPr>
          <a:xfrm>
            <a:off x="9517626" y="3264310"/>
            <a:ext cx="845573" cy="9832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8" name="Skupina 7"/>
          <p:cNvGrpSpPr/>
          <p:nvPr/>
        </p:nvGrpSpPr>
        <p:grpSpPr>
          <a:xfrm>
            <a:off x="7737575" y="3044210"/>
            <a:ext cx="3356454" cy="2589673"/>
            <a:chOff x="7737575" y="3044210"/>
            <a:chExt cx="3356454" cy="2589673"/>
          </a:xfrm>
        </p:grpSpPr>
        <p:pic>
          <p:nvPicPr>
            <p:cNvPr id="1030" name="Picture 6" descr="h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737575" y="3044210"/>
              <a:ext cx="2743611" cy="2589673"/>
            </a:xfrm>
            <a:prstGeom prst="rect">
              <a:avLst/>
            </a:prstGeom>
            <a:noFill/>
            <a:extLst>
              <a:ext uri="{909E8E84-426E-40DD-AFC4-6F175D3DCCD1}">
                <a14:hiddenFill xmlns:a14="http://schemas.microsoft.com/office/drawing/2010/main">
                  <a:solidFill>
                    <a:srgbClr val="FFFFFF"/>
                  </a:solidFill>
                </a14:hiddenFill>
              </a:ext>
            </a:extLst>
          </p:spPr>
        </p:pic>
        <p:sp>
          <p:nvSpPr>
            <p:cNvPr id="6" name="Ovalni oblaček 5"/>
            <p:cNvSpPr/>
            <p:nvPr/>
          </p:nvSpPr>
          <p:spPr>
            <a:xfrm rot="1015587">
              <a:off x="9311049" y="3052987"/>
              <a:ext cx="1782980" cy="1405868"/>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9" name="Slika 8" descr="Američanka bi Luki Dončiću nekoč rada rekla: &quot;Živjo, Luka!&quot; - Val 202"/>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33995" t="13095" r="47222" b="51984"/>
            <a:stretch/>
          </p:blipFill>
          <p:spPr bwMode="auto">
            <a:xfrm rot="1419879">
              <a:off x="9523219" y="3342671"/>
              <a:ext cx="1386388" cy="749658"/>
            </a:xfrm>
            <a:prstGeom prst="rect">
              <a:avLst/>
            </a:prstGeom>
            <a:noFill/>
            <a:ln>
              <a:noFill/>
            </a:ln>
            <a:extLst>
              <a:ext uri="{53640926-AAD7-44D8-BBD7-CCE9431645EC}">
                <a14:shadowObscured xmlns:a14="http://schemas.microsoft.com/office/drawing/2010/main"/>
              </a:ext>
            </a:extLst>
          </p:spPr>
        </p:pic>
      </p:grpSp>
      <p:pic>
        <p:nvPicPr>
          <p:cNvPr id="4" name="zvonenje">
            <a:hlinkClick r:id="" action="ppaction://media"/>
          </p:cNvPr>
          <p:cNvPicPr>
            <a:picLocks noChangeAspect="1"/>
          </p:cNvPicPr>
          <p:nvPr>
            <a:audioFile r:link="rId1"/>
            <p:extLst>
              <p:ext uri="{DAA4B4D4-6D71-4841-9C94-3DE7FCFB9230}">
                <p14:media xmlns:p14="http://schemas.microsoft.com/office/powerpoint/2010/main" r:embed="rId2">
                  <p14:trim end="5035.5328"/>
                </p14:media>
              </p:ext>
            </p:extLst>
          </p:nvPr>
        </p:nvPicPr>
        <p:blipFill>
          <a:blip r:embed="rId10"/>
          <a:stretch>
            <a:fillRect/>
          </a:stretch>
        </p:blipFill>
        <p:spPr>
          <a:xfrm flipH="1">
            <a:off x="584463" y="5146520"/>
            <a:ext cx="563088" cy="487363"/>
          </a:xfrm>
          <a:prstGeom prst="rect">
            <a:avLst/>
          </a:prstGeom>
        </p:spPr>
      </p:pic>
      <p:pic>
        <p:nvPicPr>
          <p:cNvPr id="5" name="Predstavnost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4147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5"/>
                </p:tgtEl>
              </p:cMediaNode>
            </p:audio>
            <p:audio>
              <p:cMediaNode vol="80000" numSld="999"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rgbClr val="E8EF5E">
                <a:alpha val="20000"/>
              </a:srgbClr>
            </a:gs>
            <a:gs pos="92000">
              <a:srgbClr val="FFFF00">
                <a:alpha val="20000"/>
              </a:srgbClr>
            </a:gs>
            <a:gs pos="2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pic>
        <p:nvPicPr>
          <p:cNvPr id="5128" name="Picture 8" descr="Ideja za izlet: Idrija | Kaj si ogledati v Idriji – Going Up The Coun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398" y="2920310"/>
            <a:ext cx="4652770" cy="34804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657224" y="499533"/>
            <a:ext cx="10772775" cy="1781754"/>
          </a:xfrm>
        </p:spPr>
        <p:txBody>
          <a:bodyPr>
            <a:normAutofit/>
          </a:bodyPr>
          <a:lstStyle/>
          <a:p>
            <a:r>
              <a:rPr lang="sl-SI" sz="3200" b="1" dirty="0" smtClean="0">
                <a:solidFill>
                  <a:schemeClr val="tx1"/>
                </a:solidFill>
              </a:rPr>
              <a:t>V neznanem kraju ali neznani pokrajini se znajdemo, se usmerimo, pridemo do cilja tako, da se </a:t>
            </a:r>
            <a:r>
              <a:rPr lang="sl-SI" sz="3200" b="1" dirty="0" smtClean="0">
                <a:solidFill>
                  <a:srgbClr val="0070C0"/>
                </a:solidFill>
              </a:rPr>
              <a:t>orientiramo</a:t>
            </a:r>
            <a:r>
              <a:rPr lang="sl-SI" sz="3200" b="1" dirty="0" smtClean="0"/>
              <a:t>.</a:t>
            </a:r>
            <a:endParaRPr lang="sl-SI" sz="3200" b="1" dirty="0"/>
          </a:p>
        </p:txBody>
      </p:sp>
      <p:sp>
        <p:nvSpPr>
          <p:cNvPr id="4" name="Naslov 1"/>
          <p:cNvSpPr txBox="1">
            <a:spLocks/>
          </p:cNvSpPr>
          <p:nvPr/>
        </p:nvSpPr>
        <p:spPr>
          <a:xfrm>
            <a:off x="838200" y="3088661"/>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sp>
        <p:nvSpPr>
          <p:cNvPr id="5" name="Rectangle 3"/>
          <p:cNvSpPr txBox="1">
            <a:spLocks noChangeArrowheads="1"/>
          </p:cNvSpPr>
          <p:nvPr/>
        </p:nvSpPr>
        <p:spPr>
          <a:xfrm>
            <a:off x="610881" y="1917727"/>
            <a:ext cx="8294687" cy="943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sl-SI" altLang="sl-SI" dirty="0" smtClean="0">
                <a:latin typeface="Comic Sans MS" panose="030F0702030302020204" pitchFamily="66" charset="0"/>
              </a:rPr>
              <a:t>  </a:t>
            </a:r>
            <a:r>
              <a:rPr lang="sl-SI" altLang="sl-SI" b="1" dirty="0" smtClean="0">
                <a:latin typeface="Calibri Light" panose="020F0302020204030204" pitchFamily="34" charset="0"/>
              </a:rPr>
              <a:t>Orientacija je določanje položaja osebe ali objekta v pokrajini po izstopajočih objektih ali po straneh neba.</a:t>
            </a:r>
            <a:endParaRPr lang="sl-SI" altLang="sl-SI" b="1" dirty="0">
              <a:latin typeface="Calibri Light" panose="020F0302020204030204" pitchFamily="34" charset="0"/>
            </a:endParaRPr>
          </a:p>
        </p:txBody>
      </p:sp>
      <p:pic>
        <p:nvPicPr>
          <p:cNvPr id="5122" name="Picture 2" descr="Orientacija 1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3479" r="4478"/>
          <a:stretch/>
        </p:blipFill>
        <p:spPr bwMode="auto">
          <a:xfrm>
            <a:off x="9476179" y="1325781"/>
            <a:ext cx="2163477" cy="1762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ostel Adriatic Piran, Piran – posodobljene cene za leto 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89" y="3196816"/>
            <a:ext cx="4519595" cy="30145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6" name="Picture 6" descr="Občina Postoj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554" y="3474834"/>
            <a:ext cx="4583249" cy="30555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11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circle(in)">
                                      <p:cBhvr>
                                        <p:cTn id="14" dur="2000"/>
                                        <p:tgtEl>
                                          <p:spTgt spid="512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circle(in)">
                                      <p:cBhvr>
                                        <p:cTn id="19" dur="2000"/>
                                        <p:tgtEl>
                                          <p:spTgt spid="512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126"/>
                                        </p:tgtEl>
                                        <p:attrNameLst>
                                          <p:attrName>style.visibility</p:attrName>
                                        </p:attrNameLst>
                                      </p:cBhvr>
                                      <p:to>
                                        <p:strVal val="visible"/>
                                      </p:to>
                                    </p:set>
                                    <p:animEffect transition="in" filter="circle(in)">
                                      <p:cBhvr>
                                        <p:cTn id="24" dur="2000"/>
                                        <p:tgtEl>
                                          <p:spTgt spid="51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circle(in)">
                                      <p:cBhvr>
                                        <p:cTn id="29"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1378974" y="738292"/>
            <a:ext cx="9918946" cy="765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000" b="1" dirty="0" smtClean="0">
                <a:solidFill>
                  <a:srgbClr val="C00000"/>
                </a:solidFill>
              </a:rPr>
              <a:t>NA  KATERE NAČINE  SE  LAHKO  ORIENTIRAMO?</a:t>
            </a:r>
            <a:endParaRPr lang="sl-SI" sz="4000" b="1" dirty="0">
              <a:solidFill>
                <a:srgbClr val="C00000"/>
              </a:solidFill>
            </a:endParaRPr>
          </a:p>
        </p:txBody>
      </p:sp>
      <p:sp>
        <p:nvSpPr>
          <p:cNvPr id="4" name="Naslov 1"/>
          <p:cNvSpPr txBox="1">
            <a:spLocks/>
          </p:cNvSpPr>
          <p:nvPr/>
        </p:nvSpPr>
        <p:spPr>
          <a:xfrm>
            <a:off x="1870587" y="2665874"/>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pic>
        <p:nvPicPr>
          <p:cNvPr id="9218" name="Picture 2" descr="Bitmoji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5067"/>
          <a:stretch/>
        </p:blipFill>
        <p:spPr bwMode="auto">
          <a:xfrm>
            <a:off x="6934251" y="2210896"/>
            <a:ext cx="5050591" cy="37846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p:cNvGrpSpPr/>
          <p:nvPr/>
        </p:nvGrpSpPr>
        <p:grpSpPr>
          <a:xfrm>
            <a:off x="1297858" y="2074606"/>
            <a:ext cx="5427407" cy="2876371"/>
            <a:chOff x="1297858" y="2074606"/>
            <a:chExt cx="5427407" cy="2876371"/>
          </a:xfrm>
        </p:grpSpPr>
        <p:sp>
          <p:nvSpPr>
            <p:cNvPr id="5" name="Zaobljen pravokotni oblaček 4"/>
            <p:cNvSpPr/>
            <p:nvPr/>
          </p:nvSpPr>
          <p:spPr>
            <a:xfrm>
              <a:off x="1297858" y="2074606"/>
              <a:ext cx="5427407" cy="2876371"/>
            </a:xfrm>
            <a:prstGeom prst="wedgeRoundRectCallout">
              <a:avLst>
                <a:gd name="adj1" fmla="val 66331"/>
                <a:gd name="adj2" fmla="val 4938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nvGrpSpPr>
            <p:cNvPr id="2" name="Skupina 1"/>
            <p:cNvGrpSpPr/>
            <p:nvPr/>
          </p:nvGrpSpPr>
          <p:grpSpPr>
            <a:xfrm>
              <a:off x="1297858" y="2088698"/>
              <a:ext cx="5427406" cy="2862279"/>
              <a:chOff x="1297858" y="2088698"/>
              <a:chExt cx="5427406" cy="2862279"/>
            </a:xfrm>
          </p:grpSpPr>
          <p:pic>
            <p:nvPicPr>
              <p:cNvPr id="18" name="Slika 17"/>
              <p:cNvPicPr>
                <a:picLocks noChangeAspect="1"/>
              </p:cNvPicPr>
              <p:nvPr/>
            </p:nvPicPr>
            <p:blipFill>
              <a:blip r:embed="rId3"/>
              <a:stretch>
                <a:fillRect/>
              </a:stretch>
            </p:blipFill>
            <p:spPr>
              <a:xfrm>
                <a:off x="1297858" y="2088698"/>
                <a:ext cx="5427406" cy="2862279"/>
              </a:xfrm>
              <a:prstGeom prst="roundRect">
                <a:avLst/>
              </a:prstGeom>
              <a:ln>
                <a:solidFill>
                  <a:schemeClr val="tx1"/>
                </a:solidFill>
              </a:ln>
            </p:spPr>
          </p:pic>
          <p:sp>
            <p:nvSpPr>
              <p:cNvPr id="12" name="Pravokotnik 11"/>
              <p:cNvSpPr/>
              <p:nvPr/>
            </p:nvSpPr>
            <p:spPr>
              <a:xfrm>
                <a:off x="2019106" y="3317052"/>
                <a:ext cx="4193897" cy="1323439"/>
              </a:xfrm>
              <a:prstGeom prst="rect">
                <a:avLst/>
              </a:prstGeom>
            </p:spPr>
            <p:txBody>
              <a:bodyPr wrap="square">
                <a:spAutoFit/>
              </a:bodyPr>
              <a:lstStyle/>
              <a:p>
                <a:pPr algn="ctr"/>
                <a:r>
                  <a:rPr lang="sl-SI" sz="4000" b="1" dirty="0"/>
                  <a:t>Za pot vprašamo domačine.</a:t>
                </a:r>
              </a:p>
            </p:txBody>
          </p:sp>
        </p:grpSp>
      </p:grpSp>
    </p:spTree>
    <p:extLst>
      <p:ext uri="{BB962C8B-B14F-4D97-AF65-F5344CB8AC3E}">
        <p14:creationId xmlns:p14="http://schemas.microsoft.com/office/powerpoint/2010/main" val="245014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1870587" y="2665874"/>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pic>
        <p:nvPicPr>
          <p:cNvPr id="9218" name="Picture 2" descr="Bitmoji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5067"/>
          <a:stretch/>
        </p:blipFill>
        <p:spPr bwMode="auto">
          <a:xfrm>
            <a:off x="7708715" y="3073399"/>
            <a:ext cx="5050591" cy="37846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Skupina 2"/>
          <p:cNvGrpSpPr/>
          <p:nvPr/>
        </p:nvGrpSpPr>
        <p:grpSpPr>
          <a:xfrm>
            <a:off x="293349" y="929556"/>
            <a:ext cx="6747531" cy="4798197"/>
            <a:chOff x="293349" y="929556"/>
            <a:chExt cx="6747531" cy="4798197"/>
          </a:xfrm>
        </p:grpSpPr>
        <p:sp>
          <p:nvSpPr>
            <p:cNvPr id="5" name="Zaobljen pravokotni oblaček 4"/>
            <p:cNvSpPr/>
            <p:nvPr/>
          </p:nvSpPr>
          <p:spPr>
            <a:xfrm>
              <a:off x="293349" y="929556"/>
              <a:ext cx="6747531" cy="4798197"/>
            </a:xfrm>
            <a:prstGeom prst="wedgeRoundRectCallout">
              <a:avLst>
                <a:gd name="adj1" fmla="val 74455"/>
                <a:gd name="adj2" fmla="val 5044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ravokotnik 1"/>
            <p:cNvSpPr/>
            <p:nvPr/>
          </p:nvSpPr>
          <p:spPr>
            <a:xfrm>
              <a:off x="676644" y="3537395"/>
              <a:ext cx="5265502" cy="1569660"/>
            </a:xfrm>
            <a:prstGeom prst="rect">
              <a:avLst/>
            </a:prstGeom>
          </p:spPr>
          <p:txBody>
            <a:bodyPr wrap="square">
              <a:spAutoFit/>
            </a:bodyPr>
            <a:lstStyle/>
            <a:p>
              <a:r>
                <a:rPr lang="sl-SI" sz="3200" b="1" dirty="0"/>
                <a:t>S pomočjo vidnih, izstopajočih točk, kot so zvoniki ali visoke stavbe.</a:t>
              </a:r>
            </a:p>
          </p:txBody>
        </p:sp>
        <p:pic>
          <p:nvPicPr>
            <p:cNvPr id="11268" name="Picture 4" descr="Noč netopirjev v Planini - postojna.s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974"/>
            <a:stretch/>
          </p:blipFill>
          <p:spPr bwMode="auto">
            <a:xfrm>
              <a:off x="3156276" y="1420235"/>
              <a:ext cx="1440081" cy="162648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skrina ura na TR3: ljubljanski zaščitni znak, ki ga ni več #foto - siol.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55770">
              <a:off x="586383" y="1613061"/>
              <a:ext cx="2312700" cy="15418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tolp Vinarium - Wikipedija, prosta enciklopedi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249" y="1302661"/>
              <a:ext cx="1591794" cy="21223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82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1662377" y="2039688"/>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pic>
        <p:nvPicPr>
          <p:cNvPr id="9218" name="Picture 2" descr="Bitmoji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5067"/>
          <a:stretch/>
        </p:blipFill>
        <p:spPr bwMode="auto">
          <a:xfrm>
            <a:off x="6725265" y="2406410"/>
            <a:ext cx="5050591" cy="37846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Skupina 2"/>
          <p:cNvGrpSpPr/>
          <p:nvPr/>
        </p:nvGrpSpPr>
        <p:grpSpPr>
          <a:xfrm>
            <a:off x="1440098" y="1386544"/>
            <a:ext cx="5427407" cy="3818194"/>
            <a:chOff x="1440098" y="1386544"/>
            <a:chExt cx="5427407" cy="3818194"/>
          </a:xfrm>
        </p:grpSpPr>
        <p:sp>
          <p:nvSpPr>
            <p:cNvPr id="5" name="Zaobljen pravokotni oblaček 4"/>
            <p:cNvSpPr/>
            <p:nvPr/>
          </p:nvSpPr>
          <p:spPr>
            <a:xfrm>
              <a:off x="1440098" y="1386544"/>
              <a:ext cx="5427407" cy="3818194"/>
            </a:xfrm>
            <a:prstGeom prst="wedgeRoundRectCallout">
              <a:avLst>
                <a:gd name="adj1" fmla="val 67829"/>
                <a:gd name="adj2" fmla="val 203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ravokotnik 1"/>
            <p:cNvSpPr/>
            <p:nvPr/>
          </p:nvSpPr>
          <p:spPr>
            <a:xfrm>
              <a:off x="1816914" y="2317706"/>
              <a:ext cx="4564462" cy="1077218"/>
            </a:xfrm>
            <a:prstGeom prst="rect">
              <a:avLst/>
            </a:prstGeom>
          </p:spPr>
          <p:txBody>
            <a:bodyPr wrap="square">
              <a:spAutoFit/>
            </a:bodyPr>
            <a:lstStyle/>
            <a:p>
              <a:r>
                <a:rPr lang="sl-SI" sz="3200" b="1" dirty="0"/>
                <a:t>Z </a:t>
              </a:r>
              <a:r>
                <a:rPr lang="sl-SI" sz="3200" b="1" dirty="0" smtClean="0"/>
                <a:t>navigacijsko</a:t>
              </a:r>
            </a:p>
            <a:p>
              <a:r>
                <a:rPr lang="sl-SI" sz="3200" b="1" dirty="0" smtClean="0"/>
                <a:t> </a:t>
              </a:r>
              <a:r>
                <a:rPr lang="sl-SI" sz="3200" b="1" dirty="0"/>
                <a:t>napravo. </a:t>
              </a:r>
            </a:p>
          </p:txBody>
        </p:sp>
      </p:grpSp>
      <p:pic>
        <p:nvPicPr>
          <p:cNvPr id="8" name="Picture 12" descr="Smartphone With GPS Map Navigation App Stock Illustration - Illustration of  connection, position: 12868963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96634">
            <a:off x="4345634" y="1386917"/>
            <a:ext cx="2068974" cy="21413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Tracking Master - taktična navigacijska naprav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498" r="11540"/>
          <a:stretch/>
        </p:blipFill>
        <p:spPr bwMode="auto">
          <a:xfrm rot="19931444">
            <a:off x="1895594" y="3997935"/>
            <a:ext cx="1105921" cy="8134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remamila ga je navigacijska naprav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13" t="14112" r="9864" b="8553"/>
          <a:stretch/>
        </p:blipFill>
        <p:spPr bwMode="auto">
          <a:xfrm>
            <a:off x="3765311" y="3672819"/>
            <a:ext cx="2122527" cy="1313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5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1662377" y="2039688"/>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pic>
        <p:nvPicPr>
          <p:cNvPr id="9218" name="Picture 2" descr="Bitmoji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5067"/>
          <a:stretch/>
        </p:blipFill>
        <p:spPr bwMode="auto">
          <a:xfrm flipH="1">
            <a:off x="-1090983" y="2702469"/>
            <a:ext cx="5506720" cy="37846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Skupina 2"/>
          <p:cNvGrpSpPr/>
          <p:nvPr/>
        </p:nvGrpSpPr>
        <p:grpSpPr>
          <a:xfrm>
            <a:off x="4618234" y="1291212"/>
            <a:ext cx="5427407" cy="3818194"/>
            <a:chOff x="4618234" y="1291212"/>
            <a:chExt cx="5427407" cy="3818194"/>
          </a:xfrm>
        </p:grpSpPr>
        <p:sp>
          <p:nvSpPr>
            <p:cNvPr id="5" name="Zaobljen pravokotni oblaček 4"/>
            <p:cNvSpPr/>
            <p:nvPr/>
          </p:nvSpPr>
          <p:spPr>
            <a:xfrm>
              <a:off x="4618234" y="1291212"/>
              <a:ext cx="5427407" cy="3818194"/>
            </a:xfrm>
            <a:prstGeom prst="wedgeRoundRectCallout">
              <a:avLst>
                <a:gd name="adj1" fmla="val -71634"/>
                <a:gd name="adj2" fmla="val 4566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1" name="Picture 6" descr="Zemljevidi me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234" y="1291212"/>
              <a:ext cx="5427407" cy="3818194"/>
            </a:xfrm>
            <a:prstGeom prst="round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4694857" y="2102304"/>
              <a:ext cx="3556210" cy="1200329"/>
            </a:xfrm>
            <a:prstGeom prst="rect">
              <a:avLst/>
            </a:prstGeom>
          </p:spPr>
          <p:txBody>
            <a:bodyPr wrap="square">
              <a:spAutoFit/>
            </a:bodyPr>
            <a:lstStyle/>
            <a:p>
              <a:r>
                <a:rPr lang="sl-SI" sz="3600" b="1" dirty="0"/>
                <a:t>S pomočjo zemljevidov. </a:t>
              </a:r>
            </a:p>
          </p:txBody>
        </p:sp>
      </p:grpSp>
    </p:spTree>
    <p:extLst>
      <p:ext uri="{BB962C8B-B14F-4D97-AF65-F5344CB8AC3E}">
        <p14:creationId xmlns:p14="http://schemas.microsoft.com/office/powerpoint/2010/main" val="344240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lovenija 1:160.000 (stenski zemljevid): 3831022472561: Knjiga | Emk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691" y="-24553"/>
            <a:ext cx="3383776" cy="2036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Naslov 1"/>
          <p:cNvSpPr txBox="1">
            <a:spLocks/>
          </p:cNvSpPr>
          <p:nvPr/>
        </p:nvSpPr>
        <p:spPr>
          <a:xfrm>
            <a:off x="1378972" y="981311"/>
            <a:ext cx="8925232" cy="765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smtClean="0">
                <a:solidFill>
                  <a:schemeClr val="accent2">
                    <a:lumMod val="50000"/>
                  </a:schemeClr>
                </a:solidFill>
              </a:rPr>
              <a:t>KAJ JE ZEMLJEVID?</a:t>
            </a:r>
            <a:endParaRPr lang="sl-SI" b="1" dirty="0">
              <a:solidFill>
                <a:schemeClr val="accent2">
                  <a:lumMod val="50000"/>
                </a:schemeClr>
              </a:solidFill>
            </a:endParaRPr>
          </a:p>
        </p:txBody>
      </p:sp>
      <p:sp>
        <p:nvSpPr>
          <p:cNvPr id="4" name="Naslov 1"/>
          <p:cNvSpPr txBox="1">
            <a:spLocks/>
          </p:cNvSpPr>
          <p:nvPr/>
        </p:nvSpPr>
        <p:spPr>
          <a:xfrm>
            <a:off x="838200" y="3088661"/>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sp>
        <p:nvSpPr>
          <p:cNvPr id="7" name="Naslov 1"/>
          <p:cNvSpPr txBox="1">
            <a:spLocks/>
          </p:cNvSpPr>
          <p:nvPr/>
        </p:nvSpPr>
        <p:spPr>
          <a:xfrm>
            <a:off x="352021" y="1701782"/>
            <a:ext cx="10311581" cy="15331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600" b="1" dirty="0" smtClean="0"/>
              <a:t>Je kos papirja, na katerem je pokrajina prikazana pomanjšano, največkrat iz </a:t>
            </a:r>
            <a:r>
              <a:rPr lang="sl-SI" sz="3600" b="1" dirty="0" smtClean="0">
                <a:solidFill>
                  <a:srgbClr val="0070C0"/>
                </a:solidFill>
              </a:rPr>
              <a:t>ptičje perspektive</a:t>
            </a:r>
            <a:r>
              <a:rPr lang="sl-SI" sz="3600" b="1" dirty="0" smtClean="0"/>
              <a:t>.</a:t>
            </a:r>
          </a:p>
        </p:txBody>
      </p:sp>
      <p:sp>
        <p:nvSpPr>
          <p:cNvPr id="10" name="Naslov 1"/>
          <p:cNvSpPr txBox="1">
            <a:spLocks/>
          </p:cNvSpPr>
          <p:nvPr/>
        </p:nvSpPr>
        <p:spPr>
          <a:xfrm>
            <a:off x="1378972" y="4977120"/>
            <a:ext cx="10311581" cy="1125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cxnSp>
        <p:nvCxnSpPr>
          <p:cNvPr id="6" name="Raven puščični povezovalnik 5"/>
          <p:cNvCxnSpPr/>
          <p:nvPr/>
        </p:nvCxnSpPr>
        <p:spPr>
          <a:xfrm flipH="1">
            <a:off x="6721311" y="2979416"/>
            <a:ext cx="9428" cy="8581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Naslov 1"/>
          <p:cNvSpPr txBox="1">
            <a:spLocks/>
          </p:cNvSpPr>
          <p:nvPr/>
        </p:nvSpPr>
        <p:spPr>
          <a:xfrm>
            <a:off x="4540336" y="3669644"/>
            <a:ext cx="4380805" cy="783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200" b="1" dirty="0"/>
              <a:t>p</a:t>
            </a:r>
            <a:r>
              <a:rPr lang="sl-SI" sz="3200" b="1" dirty="0" smtClean="0"/>
              <a:t>ogled od zgoraj, z višine</a:t>
            </a:r>
            <a:endParaRPr lang="sl-SI" sz="3200" b="1" dirty="0"/>
          </a:p>
        </p:txBody>
      </p:sp>
      <p:pic>
        <p:nvPicPr>
          <p:cNvPr id="8196" name="Picture 4" descr="FOTO Šibenske tarace: Grad iz ove perspektive još niste vidjel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93"/>
          <a:stretch/>
        </p:blipFill>
        <p:spPr bwMode="auto">
          <a:xfrm>
            <a:off x="8370048" y="4414224"/>
            <a:ext cx="3101419" cy="213374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TIČJA PERSPEKTIVA Znate li što je na fotografiji? | DuList.h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815" y="4287847"/>
            <a:ext cx="3200619" cy="2133746"/>
          </a:xfrm>
          <a:prstGeom prst="rect">
            <a:avLst/>
          </a:prstGeom>
          <a:noFill/>
          <a:extLst>
            <a:ext uri="{909E8E84-426E-40DD-AFC4-6F175D3DCCD1}">
              <a14:hiddenFill xmlns:a14="http://schemas.microsoft.com/office/drawing/2010/main">
                <a:solidFill>
                  <a:srgbClr val="FFFFFF"/>
                </a:solidFill>
              </a14:hiddenFill>
            </a:ext>
          </a:extLst>
        </p:spPr>
      </p:pic>
      <p:pic>
        <p:nvPicPr>
          <p:cNvPr id="15" name="Slika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766" y="4414224"/>
            <a:ext cx="3795883" cy="2133746"/>
          </a:xfrm>
          <a:prstGeom prst="rect">
            <a:avLst/>
          </a:prstGeom>
        </p:spPr>
      </p:pic>
      <p:pic>
        <p:nvPicPr>
          <p:cNvPr id="16" name="Slika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6386" y="1575161"/>
            <a:ext cx="2648775" cy="2712686"/>
          </a:xfrm>
          <a:prstGeom prst="rect">
            <a:avLst/>
          </a:prstGeom>
        </p:spPr>
      </p:pic>
    </p:spTree>
    <p:extLst>
      <p:ext uri="{BB962C8B-B14F-4D97-AF65-F5344CB8AC3E}">
        <p14:creationId xmlns:p14="http://schemas.microsoft.com/office/powerpoint/2010/main" val="2857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fade">
                                      <p:cBhvr>
                                        <p:cTn id="26" dur="1000"/>
                                        <p:tgtEl>
                                          <p:spTgt spid="8198"/>
                                        </p:tgtEl>
                                      </p:cBhvr>
                                    </p:animEffect>
                                    <p:anim calcmode="lin" valueType="num">
                                      <p:cBhvr>
                                        <p:cTn id="27" dur="1000" fill="hold"/>
                                        <p:tgtEl>
                                          <p:spTgt spid="8198"/>
                                        </p:tgtEl>
                                        <p:attrNameLst>
                                          <p:attrName>ppt_x</p:attrName>
                                        </p:attrNameLst>
                                      </p:cBhvr>
                                      <p:tavLst>
                                        <p:tav tm="0">
                                          <p:val>
                                            <p:strVal val="#ppt_x"/>
                                          </p:val>
                                        </p:tav>
                                        <p:tav tm="100000">
                                          <p:val>
                                            <p:strVal val="#ppt_x"/>
                                          </p:val>
                                        </p:tav>
                                      </p:tavLst>
                                    </p:anim>
                                    <p:anim calcmode="lin" valueType="num">
                                      <p:cBhvr>
                                        <p:cTn id="28"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196"/>
                                        </p:tgtEl>
                                        <p:attrNameLst>
                                          <p:attrName>style.visibility</p:attrName>
                                        </p:attrNameLst>
                                      </p:cBhvr>
                                      <p:to>
                                        <p:strVal val="visible"/>
                                      </p:to>
                                    </p:set>
                                    <p:animEffect transition="in" filter="fade">
                                      <p:cBhvr>
                                        <p:cTn id="40" dur="1000"/>
                                        <p:tgtEl>
                                          <p:spTgt spid="8196"/>
                                        </p:tgtEl>
                                      </p:cBhvr>
                                    </p:animEffect>
                                    <p:anim calcmode="lin" valueType="num">
                                      <p:cBhvr>
                                        <p:cTn id="41" dur="1000" fill="hold"/>
                                        <p:tgtEl>
                                          <p:spTgt spid="8196"/>
                                        </p:tgtEl>
                                        <p:attrNameLst>
                                          <p:attrName>ppt_x</p:attrName>
                                        </p:attrNameLst>
                                      </p:cBhvr>
                                      <p:tavLst>
                                        <p:tav tm="0">
                                          <p:val>
                                            <p:strVal val="#ppt_x"/>
                                          </p:val>
                                        </p:tav>
                                        <p:tav tm="100000">
                                          <p:val>
                                            <p:strVal val="#ppt_x"/>
                                          </p:val>
                                        </p:tav>
                                      </p:tavLst>
                                    </p:anim>
                                    <p:anim calcmode="lin" valueType="num">
                                      <p:cBhvr>
                                        <p:cTn id="42"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1378974" y="738292"/>
            <a:ext cx="8925232" cy="765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4000" b="1" dirty="0" smtClean="0">
                <a:solidFill>
                  <a:schemeClr val="bg2">
                    <a:lumMod val="10000"/>
                  </a:schemeClr>
                </a:solidFill>
              </a:rPr>
              <a:t>ZAKAJ SPLOH IMAMO ZEMLJEVIDE?</a:t>
            </a:r>
            <a:endParaRPr lang="sl-SI" sz="4000" b="1" dirty="0">
              <a:solidFill>
                <a:schemeClr val="bg2">
                  <a:lumMod val="10000"/>
                </a:schemeClr>
              </a:solidFill>
            </a:endParaRPr>
          </a:p>
        </p:txBody>
      </p:sp>
      <p:sp>
        <p:nvSpPr>
          <p:cNvPr id="4" name="Naslov 1"/>
          <p:cNvSpPr txBox="1">
            <a:spLocks/>
          </p:cNvSpPr>
          <p:nvPr/>
        </p:nvSpPr>
        <p:spPr>
          <a:xfrm>
            <a:off x="838200" y="3088661"/>
            <a:ext cx="33011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3200" b="1" dirty="0"/>
          </a:p>
        </p:txBody>
      </p:sp>
      <p:sp>
        <p:nvSpPr>
          <p:cNvPr id="7" name="Naslov 1"/>
          <p:cNvSpPr txBox="1">
            <a:spLocks/>
          </p:cNvSpPr>
          <p:nvPr/>
        </p:nvSpPr>
        <p:spPr>
          <a:xfrm>
            <a:off x="1378973" y="2374339"/>
            <a:ext cx="10311581" cy="657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Courier New" panose="02070309020205020404" pitchFamily="49" charset="0"/>
              <a:buChar char="o"/>
            </a:pPr>
            <a:r>
              <a:rPr lang="sl-SI" sz="3200" b="1" dirty="0" smtClean="0"/>
              <a:t>… da si neko nam neznano ali slabo poznano pokrajino </a:t>
            </a:r>
          </a:p>
          <a:p>
            <a:r>
              <a:rPr lang="sl-SI" sz="3200" b="1" dirty="0" smtClean="0"/>
              <a:t>         predstavljamo</a:t>
            </a:r>
          </a:p>
        </p:txBody>
      </p:sp>
      <p:sp>
        <p:nvSpPr>
          <p:cNvPr id="8" name="Naslov 1"/>
          <p:cNvSpPr txBox="1">
            <a:spLocks/>
          </p:cNvSpPr>
          <p:nvPr/>
        </p:nvSpPr>
        <p:spPr>
          <a:xfrm>
            <a:off x="5488857" y="3496652"/>
            <a:ext cx="705466" cy="9175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200" b="1" dirty="0" smtClean="0"/>
              <a:t>in</a:t>
            </a:r>
          </a:p>
        </p:txBody>
      </p:sp>
      <p:sp>
        <p:nvSpPr>
          <p:cNvPr id="9" name="Naslov 1"/>
          <p:cNvSpPr txBox="1">
            <a:spLocks/>
          </p:cNvSpPr>
          <p:nvPr/>
        </p:nvSpPr>
        <p:spPr>
          <a:xfrm>
            <a:off x="1378973" y="4560582"/>
            <a:ext cx="10311581" cy="1125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Courier New" panose="02070309020205020404" pitchFamily="49" charset="0"/>
              <a:buChar char="o"/>
            </a:pPr>
            <a:r>
              <a:rPr lang="sl-SI" sz="3200" b="1" dirty="0" smtClean="0"/>
              <a:t>… da se po njej premikamo tako, da se ne izgubimo.</a:t>
            </a:r>
            <a:endParaRPr lang="sl-SI" sz="3200" b="1" dirty="0"/>
          </a:p>
        </p:txBody>
      </p:sp>
    </p:spTree>
    <p:extLst>
      <p:ext uri="{BB962C8B-B14F-4D97-AF65-F5344CB8AC3E}">
        <p14:creationId xmlns:p14="http://schemas.microsoft.com/office/powerpoint/2010/main" val="182458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Metropolitanska">
  <a:themeElements>
    <a:clrScheme name="Metropolitansk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sk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sk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1914</TotalTime>
  <Words>301</Words>
  <Application>Microsoft Office PowerPoint</Application>
  <PresentationFormat>Širokozaslonsko</PresentationFormat>
  <Paragraphs>23</Paragraphs>
  <Slides>13</Slides>
  <Notes>0</Notes>
  <HiddenSlides>0</HiddenSlides>
  <MMClips>2</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13</vt:i4>
      </vt:variant>
    </vt:vector>
  </HeadingPairs>
  <TitlesOfParts>
    <vt:vector size="21" baseType="lpstr">
      <vt:lpstr>Arial</vt:lpstr>
      <vt:lpstr>Calibri</vt:lpstr>
      <vt:lpstr>Calibri Light</vt:lpstr>
      <vt:lpstr>Comic Sans MS</vt:lpstr>
      <vt:lpstr>Courier New</vt:lpstr>
      <vt:lpstr>Wingdings</vt:lpstr>
      <vt:lpstr>Metropolitanska</vt:lpstr>
      <vt:lpstr>Officeova tema</vt:lpstr>
      <vt:lpstr>ORIENTACIJA V PROSTORU</vt:lpstr>
      <vt:lpstr>Minka je bila na poti k prijateljici in se je po nekaj ulicah zgubila?  Kaj zdaj?  V roke  vzame prenosni telefon in jo pokliče.</vt:lpstr>
      <vt:lpstr>V neznanem kraju ali neznani pokrajini se znajdemo, se usmerimo, pridemo do cilja tako, da se orientiramo.</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masef</dc:creator>
  <cp:lastModifiedBy>Windows User</cp:lastModifiedBy>
  <cp:revision>145</cp:revision>
  <dcterms:created xsi:type="dcterms:W3CDTF">2020-11-10T09:54:45Z</dcterms:created>
  <dcterms:modified xsi:type="dcterms:W3CDTF">2020-11-17T15:30:58Z</dcterms:modified>
</cp:coreProperties>
</file>