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6" r:id="rId2"/>
  </p:sldMasterIdLst>
  <p:sldIdLst>
    <p:sldId id="256" r:id="rId3"/>
    <p:sldId id="293" r:id="rId4"/>
    <p:sldId id="263" r:id="rId5"/>
    <p:sldId id="285" r:id="rId6"/>
    <p:sldId id="268" r:id="rId7"/>
    <p:sldId id="266" r:id="rId8"/>
    <p:sldId id="270" r:id="rId9"/>
    <p:sldId id="271" r:id="rId10"/>
    <p:sldId id="267" r:id="rId11"/>
    <p:sldId id="269" r:id="rId12"/>
    <p:sldId id="296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9"/>
    <a:srgbClr val="00CC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013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148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4453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1354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6128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3322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9767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460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4961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2091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28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2017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3675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112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224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551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394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567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013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354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64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2155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FFFF00">
                <a:alpha val="20000"/>
              </a:srgb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5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9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45000"/>
                <a:lumOff val="55000"/>
              </a:schemeClr>
            </a:gs>
            <a:gs pos="56000">
              <a:srgbClr val="FFFF00">
                <a:alpha val="21000"/>
                <a:lumMod val="84000"/>
                <a:lumOff val="16000"/>
              </a:srgb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7082" y="1631833"/>
            <a:ext cx="11161308" cy="992905"/>
          </a:xfrm>
        </p:spPr>
        <p:txBody>
          <a:bodyPr>
            <a:noAutofit/>
          </a:bodyPr>
          <a:lstStyle/>
          <a:p>
            <a:r>
              <a:rPr lang="sl-SI" sz="8000" b="1" dirty="0" smtClean="0">
                <a:solidFill>
                  <a:srgbClr val="002060"/>
                </a:solidFill>
              </a:rPr>
              <a:t>ORIENTACIJA V PROSTORU</a:t>
            </a:r>
            <a:endParaRPr lang="sl-SI" sz="8000" b="1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43966" y="3243790"/>
            <a:ext cx="8917859" cy="2270890"/>
          </a:xfrm>
        </p:spPr>
        <p:txBody>
          <a:bodyPr>
            <a:noAutofit/>
          </a:bodyPr>
          <a:lstStyle/>
          <a:p>
            <a:pPr algn="ctr"/>
            <a:r>
              <a:rPr lang="sl-SI" sz="6000" b="1" dirty="0" smtClean="0">
                <a:solidFill>
                  <a:schemeClr val="accent6">
                    <a:lumMod val="50000"/>
                  </a:schemeClr>
                </a:solidFill>
              </a:rPr>
              <a:t>ZEMLJEVID IN ORIENTACIJA Z  ZEMLJEVIDOM</a:t>
            </a:r>
            <a:endParaRPr lang="sl-SI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DATUM: 24.4. 2020 POUK NA DALJAVO RAZRED: 4.A UČNI PREDMET: DRU - 2. šolski  uri UČNA VSEBINA: Ponavljanje, utrjevanje, p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078" y="4336331"/>
            <a:ext cx="2890256" cy="22938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4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24" y="187136"/>
            <a:ext cx="8318091" cy="6395806"/>
          </a:xfrm>
          <a:prstGeom prst="rect">
            <a:avLst/>
          </a:prstGeom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1040521" y="1091381"/>
            <a:ext cx="3148019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6500" b="1" dirty="0" smtClean="0"/>
              <a:t>MERILO</a:t>
            </a:r>
            <a:r>
              <a:rPr lang="sl-SI" sz="3200" b="1" dirty="0" smtClean="0"/>
              <a:t>	</a:t>
            </a: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690711" y="2212257"/>
            <a:ext cx="3134035" cy="1730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000" b="1" dirty="0" smtClean="0"/>
              <a:t>Je razmerje , ki nam pove, za koliko smo pomanjšali pokrajino. </a:t>
            </a:r>
          </a:p>
          <a:p>
            <a:r>
              <a:rPr lang="sl-SI" sz="3200" b="1" dirty="0" smtClean="0"/>
              <a:t>	</a:t>
            </a:r>
          </a:p>
        </p:txBody>
      </p:sp>
      <p:sp>
        <p:nvSpPr>
          <p:cNvPr id="8" name="Zaobljeni pravokotnik 7"/>
          <p:cNvSpPr/>
          <p:nvPr/>
        </p:nvSpPr>
        <p:spPr>
          <a:xfrm>
            <a:off x="578405" y="1091381"/>
            <a:ext cx="462116" cy="471949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/>
              <a:t>4</a:t>
            </a:r>
            <a:r>
              <a:rPr lang="sl-SI" sz="2400" dirty="0" smtClean="0"/>
              <a:t>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6299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ptop 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141" y="119570"/>
            <a:ext cx="6396055" cy="6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7797" y="1319665"/>
            <a:ext cx="10772775" cy="4534380"/>
          </a:xfrm>
        </p:spPr>
        <p:txBody>
          <a:bodyPr>
            <a:noAutofit/>
          </a:bodyPr>
          <a:lstStyle/>
          <a:p>
            <a:pPr algn="ctr"/>
            <a:r>
              <a:rPr lang="sl-SI" sz="8800" b="1" dirty="0" smtClean="0">
                <a:solidFill>
                  <a:srgbClr val="002060"/>
                </a:solidFill>
              </a:rPr>
              <a:t>ORIENTACIJA  </a:t>
            </a:r>
            <a:br>
              <a:rPr lang="sl-SI" sz="8800" b="1" dirty="0" smtClean="0">
                <a:solidFill>
                  <a:srgbClr val="002060"/>
                </a:solidFill>
              </a:rPr>
            </a:br>
            <a:r>
              <a:rPr lang="sl-SI" sz="8800" b="1" dirty="0" smtClean="0">
                <a:solidFill>
                  <a:srgbClr val="002060"/>
                </a:solidFill>
              </a:rPr>
              <a:t/>
            </a:r>
            <a:br>
              <a:rPr lang="sl-SI" sz="8800" b="1" dirty="0" smtClean="0">
                <a:solidFill>
                  <a:srgbClr val="002060"/>
                </a:solidFill>
              </a:rPr>
            </a:br>
            <a:r>
              <a:rPr lang="sl-SI" sz="8800" b="1" dirty="0" smtClean="0">
                <a:solidFill>
                  <a:srgbClr val="002060"/>
                </a:solidFill>
              </a:rPr>
              <a:t>Z  ZEMLJEVIDOM</a:t>
            </a:r>
            <a:endParaRPr lang="sl-SI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ga Sonca na neb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9645">
            <a:off x="7943714" y="2383653"/>
            <a:ext cx="916141" cy="90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838200" y="3088661"/>
            <a:ext cx="33011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200" b="1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310141" y="414739"/>
            <a:ext cx="10311581" cy="12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Ä"/>
            </a:pPr>
            <a:r>
              <a:rPr lang="sl-SI" sz="2800" b="1" dirty="0" smtClean="0"/>
              <a:t>Če se hočemo s pomočjo zemljevida orientirati in premikati se ga moramo naučiti uporabljati.</a:t>
            </a: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1221651" y="1580078"/>
            <a:ext cx="10311581" cy="949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Ä"/>
            </a:pPr>
            <a:r>
              <a:rPr lang="sl-SI" sz="2800" b="1" dirty="0" smtClean="0"/>
              <a:t>Večina zemljevidov ima ob prikazu pokrajine ali njenem delu zapisan še naslov ter nekatere druge podatke:</a:t>
            </a:r>
            <a:r>
              <a:rPr lang="sl-SI" sz="3200" b="1" dirty="0" smtClean="0"/>
              <a:t>	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1378966" y="3653578"/>
            <a:ext cx="10311581" cy="1260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200" b="1" dirty="0" smtClean="0"/>
              <a:t>	</a:t>
            </a:r>
          </a:p>
        </p:txBody>
      </p:sp>
      <p:sp>
        <p:nvSpPr>
          <p:cNvPr id="13" name="Naslov 1"/>
          <p:cNvSpPr txBox="1">
            <a:spLocks/>
          </p:cNvSpPr>
          <p:nvPr/>
        </p:nvSpPr>
        <p:spPr>
          <a:xfrm>
            <a:off x="1674795" y="2459749"/>
            <a:ext cx="8925238" cy="1822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sl-SI" sz="2800" b="1" dirty="0" smtClean="0">
                <a:solidFill>
                  <a:srgbClr val="0070C0"/>
                </a:solidFill>
              </a:rPr>
              <a:t>SMERI NEBA</a:t>
            </a:r>
            <a:r>
              <a:rPr lang="sl-SI" sz="2800" b="1" dirty="0">
                <a:solidFill>
                  <a:srgbClr val="0070C0"/>
                </a:solidFill>
              </a:rPr>
              <a:t> </a:t>
            </a:r>
            <a:r>
              <a:rPr lang="sl-SI" sz="2800" b="1" dirty="0" smtClean="0"/>
              <a:t>- označene so z vetrovnico.</a:t>
            </a:r>
          </a:p>
          <a:p>
            <a:r>
              <a:rPr lang="sl-SI" sz="1000" b="1" dirty="0"/>
              <a:t> </a:t>
            </a:r>
            <a:r>
              <a:rPr lang="sl-SI" sz="1000" b="1" dirty="0" smtClean="0"/>
              <a:t>    </a:t>
            </a:r>
          </a:p>
          <a:p>
            <a:r>
              <a:rPr lang="sl-SI" sz="2800" b="1" dirty="0"/>
              <a:t> </a:t>
            </a:r>
            <a:r>
              <a:rPr lang="sl-SI" sz="2800" b="1" dirty="0" smtClean="0"/>
              <a:t>    Če vetrovnica ni narisana, </a:t>
            </a:r>
          </a:p>
          <a:p>
            <a:r>
              <a:rPr lang="sl-SI" sz="2800" b="1" dirty="0"/>
              <a:t> </a:t>
            </a:r>
            <a:r>
              <a:rPr lang="sl-SI" sz="2800" b="1" dirty="0" smtClean="0"/>
              <a:t>    potem je </a:t>
            </a:r>
            <a:r>
              <a:rPr lang="sl-SI" sz="2800" b="1" dirty="0" smtClean="0">
                <a:solidFill>
                  <a:srgbClr val="FF0000"/>
                </a:solidFill>
              </a:rPr>
              <a:t>sever</a:t>
            </a:r>
            <a:r>
              <a:rPr lang="sl-SI" sz="2800" b="1" dirty="0" smtClean="0"/>
              <a:t> na </a:t>
            </a:r>
            <a:r>
              <a:rPr lang="sl-SI" sz="2800" b="1" dirty="0" smtClean="0">
                <a:solidFill>
                  <a:srgbClr val="FF0000"/>
                </a:solidFill>
              </a:rPr>
              <a:t>zgornjem robu  zemljevida.</a:t>
            </a:r>
            <a:r>
              <a:rPr lang="sl-SI" sz="3200" b="1" dirty="0" smtClean="0"/>
              <a:t>	</a:t>
            </a:r>
          </a:p>
        </p:txBody>
      </p:sp>
      <p:pic>
        <p:nvPicPr>
          <p:cNvPr id="14" name="Picture 2" descr="Slovenija - mala stenska karta 100 x 70 cm, PIŠI BRIŠI plastifikacija -  kartografija.s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124" y="3184994"/>
            <a:ext cx="1515909" cy="101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uščični povezovalnik 4"/>
          <p:cNvCxnSpPr>
            <a:endCxn id="14" idx="0"/>
          </p:cNvCxnSpPr>
          <p:nvPr/>
        </p:nvCxnSpPr>
        <p:spPr>
          <a:xfrm flipV="1">
            <a:off x="8527399" y="3184994"/>
            <a:ext cx="1314680" cy="5521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slov 1"/>
          <p:cNvSpPr txBox="1">
            <a:spLocks/>
          </p:cNvSpPr>
          <p:nvPr/>
        </p:nvSpPr>
        <p:spPr>
          <a:xfrm>
            <a:off x="1674795" y="4402094"/>
            <a:ext cx="9258675" cy="1300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sl-SI" sz="2800" b="1" dirty="0" smtClean="0">
                <a:solidFill>
                  <a:srgbClr val="0070C0"/>
                </a:solidFill>
              </a:rPr>
              <a:t>DATUM IZDELAVE </a:t>
            </a:r>
            <a:r>
              <a:rPr lang="sl-SI" sz="2400" b="1" dirty="0" smtClean="0"/>
              <a:t>– pove nam, kdaj je bil zemljevid narejen. Če je od tega poteklo že veliko let, se je v pokrajini verjetno že veliko spremenilo. Ali je zemljevid še uporaben? </a:t>
            </a:r>
            <a:r>
              <a:rPr lang="sl-SI" sz="2800" b="1" dirty="0" smtClean="0"/>
              <a:t>	</a:t>
            </a:r>
          </a:p>
        </p:txBody>
      </p:sp>
      <p:sp>
        <p:nvSpPr>
          <p:cNvPr id="21" name="Naslov 1"/>
          <p:cNvSpPr txBox="1">
            <a:spLocks/>
          </p:cNvSpPr>
          <p:nvPr/>
        </p:nvSpPr>
        <p:spPr>
          <a:xfrm>
            <a:off x="1674796" y="5853064"/>
            <a:ext cx="9258675" cy="71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sl-SI" sz="2600" b="1" dirty="0" smtClean="0">
                <a:solidFill>
                  <a:srgbClr val="0070C0"/>
                </a:solidFill>
              </a:rPr>
              <a:t>AVTORJA IZDELAVE </a:t>
            </a:r>
            <a:r>
              <a:rPr lang="sl-SI" sz="2400" b="1" dirty="0" smtClean="0"/>
              <a:t>– npr. Geodetska uprava Republike Slovenije</a:t>
            </a:r>
            <a:r>
              <a:rPr lang="sl-SI" sz="28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627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838200" y="3088661"/>
            <a:ext cx="33011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200" b="1" dirty="0"/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1378972" y="4977120"/>
            <a:ext cx="10311581" cy="112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200" b="1" dirty="0"/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1378965" y="2453548"/>
            <a:ext cx="10311581" cy="917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5400" b="1" dirty="0" smtClean="0"/>
              <a:t>OPREMA (ELEMENTI) ZEMLJEVIDA</a:t>
            </a:r>
            <a:r>
              <a:rPr lang="sl-SI" sz="3200" b="1" dirty="0" smtClean="0"/>
              <a:t>	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1378966" y="3653578"/>
            <a:ext cx="10311581" cy="1260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200" b="1" dirty="0" smtClean="0"/>
              <a:t>	</a:t>
            </a:r>
          </a:p>
        </p:txBody>
      </p:sp>
      <p:pic>
        <p:nvPicPr>
          <p:cNvPr id="4098" name="Picture 2" descr="Slovenija - mala stenska karta 100 x 70 cm, PIŠI BRIŠI plastifikacija -  kartografija.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146424"/>
            <a:ext cx="1515909" cy="101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4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80" y="461846"/>
            <a:ext cx="6764595" cy="5201318"/>
          </a:xfrm>
          <a:prstGeom prst="rect">
            <a:avLst/>
          </a:prstGeom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137988" y="1248697"/>
            <a:ext cx="2735065" cy="943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000" b="1" dirty="0" smtClean="0"/>
              <a:t>1. NASLOV   </a:t>
            </a:r>
          </a:p>
          <a:p>
            <a:r>
              <a:rPr lang="sl-SI" sz="7000" b="1" dirty="0"/>
              <a:t> </a:t>
            </a:r>
            <a:r>
              <a:rPr lang="sl-SI" sz="7000" b="1" dirty="0" smtClean="0"/>
              <a:t>   ZEMLJEVIDA</a:t>
            </a:r>
            <a:endParaRPr lang="sl-SI" sz="3200" b="1" dirty="0" smtClean="0"/>
          </a:p>
        </p:txBody>
      </p:sp>
      <p:sp>
        <p:nvSpPr>
          <p:cNvPr id="5" name="Desna puščica 4"/>
          <p:cNvSpPr/>
          <p:nvPr/>
        </p:nvSpPr>
        <p:spPr>
          <a:xfrm rot="18485775">
            <a:off x="2066374" y="1076800"/>
            <a:ext cx="1098011" cy="225809"/>
          </a:xfrm>
          <a:prstGeom prst="rightArrow">
            <a:avLst>
              <a:gd name="adj1" fmla="val 54697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9379975" y="304800"/>
            <a:ext cx="2735065" cy="1681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000" b="1" dirty="0" smtClean="0"/>
              <a:t>2. STOPINJSKA</a:t>
            </a:r>
          </a:p>
          <a:p>
            <a:r>
              <a:rPr lang="sl-SI" sz="7000" b="1" dirty="0" smtClean="0"/>
              <a:t>   </a:t>
            </a:r>
            <a:r>
              <a:rPr lang="sl-SI" sz="5900" b="1" dirty="0" smtClean="0"/>
              <a:t>(koordinatna)   </a:t>
            </a:r>
          </a:p>
          <a:p>
            <a:r>
              <a:rPr lang="sl-SI" sz="7000" b="1" dirty="0"/>
              <a:t> </a:t>
            </a:r>
            <a:r>
              <a:rPr lang="sl-SI" sz="7000" b="1" dirty="0" smtClean="0"/>
              <a:t>   MREŽA</a:t>
            </a:r>
            <a:endParaRPr lang="sl-SI" sz="3200" b="1" dirty="0" smtClean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5505215" y="5863283"/>
            <a:ext cx="2735065" cy="478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000" b="1" dirty="0" smtClean="0"/>
              <a:t>4. MERILO</a:t>
            </a:r>
            <a:endParaRPr lang="sl-SI" sz="3200" b="1" dirty="0" smtClean="0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307896" y="5322056"/>
            <a:ext cx="2735065" cy="520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200" b="1" dirty="0" smtClean="0"/>
              <a:t>3. LEGENDA</a:t>
            </a:r>
          </a:p>
        </p:txBody>
      </p:sp>
      <p:sp>
        <p:nvSpPr>
          <p:cNvPr id="10" name="Desna puščica 9"/>
          <p:cNvSpPr/>
          <p:nvPr/>
        </p:nvSpPr>
        <p:spPr>
          <a:xfrm rot="11518559">
            <a:off x="8100233" y="1154901"/>
            <a:ext cx="1637743" cy="195647"/>
          </a:xfrm>
          <a:prstGeom prst="rightArrow">
            <a:avLst>
              <a:gd name="adj1" fmla="val 54697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Desna puščica 12"/>
          <p:cNvSpPr/>
          <p:nvPr/>
        </p:nvSpPr>
        <p:spPr>
          <a:xfrm rot="19816063">
            <a:off x="1554005" y="4771212"/>
            <a:ext cx="1098011" cy="225809"/>
          </a:xfrm>
          <a:prstGeom prst="rightArrow">
            <a:avLst>
              <a:gd name="adj1" fmla="val 54697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Desna puščica 13"/>
          <p:cNvSpPr/>
          <p:nvPr/>
        </p:nvSpPr>
        <p:spPr>
          <a:xfrm rot="11975297">
            <a:off x="4588318" y="5398764"/>
            <a:ext cx="1637743" cy="195647"/>
          </a:xfrm>
          <a:prstGeom prst="rightArrow">
            <a:avLst>
              <a:gd name="adj1" fmla="val 54697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06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  <p:bldP spid="9" grpId="0"/>
      <p:bldP spid="10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24" y="187136"/>
            <a:ext cx="8318091" cy="6395806"/>
          </a:xfrm>
          <a:prstGeom prst="rect">
            <a:avLst/>
          </a:prstGeom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1026537" y="889574"/>
            <a:ext cx="3148019" cy="1017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5800" b="1" dirty="0" smtClean="0"/>
              <a:t>NASLOV   </a:t>
            </a:r>
          </a:p>
          <a:p>
            <a:r>
              <a:rPr lang="sl-SI" sz="5800" b="1" dirty="0"/>
              <a:t> </a:t>
            </a:r>
            <a:r>
              <a:rPr lang="sl-SI" sz="5800" b="1" dirty="0" smtClean="0"/>
              <a:t>ZEMLJEVIDA</a:t>
            </a:r>
            <a:r>
              <a:rPr lang="sl-SI" sz="3200" b="1" dirty="0" smtClean="0"/>
              <a:t>	</a:t>
            </a: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690711" y="2212257"/>
            <a:ext cx="3134035" cy="1641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200" b="1" dirty="0"/>
          </a:p>
          <a:p>
            <a:r>
              <a:rPr lang="sl-SI" sz="3200" b="1" dirty="0" smtClean="0"/>
              <a:t>Z njim spoznamo območje, pokrajino, kraj, ki ga zemljevid prikazuje.	</a:t>
            </a:r>
          </a:p>
        </p:txBody>
      </p:sp>
      <p:sp>
        <p:nvSpPr>
          <p:cNvPr id="8" name="Zaobljeni pravokotnik 7"/>
          <p:cNvSpPr/>
          <p:nvPr/>
        </p:nvSpPr>
        <p:spPr>
          <a:xfrm>
            <a:off x="578405" y="1091381"/>
            <a:ext cx="462116" cy="471949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1.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09426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24" y="187136"/>
            <a:ext cx="8318091" cy="6395806"/>
          </a:xfrm>
          <a:prstGeom prst="rect">
            <a:avLst/>
          </a:prstGeom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1040521" y="675844"/>
            <a:ext cx="3148019" cy="190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900" b="1" dirty="0" smtClean="0"/>
              <a:t>STOPINJSKA</a:t>
            </a:r>
          </a:p>
          <a:p>
            <a:r>
              <a:rPr lang="sl-SI" sz="4000" b="1" dirty="0" smtClean="0"/>
              <a:t>(koordinatna)</a:t>
            </a:r>
          </a:p>
          <a:p>
            <a:endParaRPr lang="sl-SI" sz="500" b="1" dirty="0" smtClean="0"/>
          </a:p>
          <a:p>
            <a:endParaRPr lang="sl-SI" sz="800" b="1" dirty="0" smtClean="0"/>
          </a:p>
          <a:p>
            <a:r>
              <a:rPr lang="sl-SI" sz="3600" b="1" dirty="0" smtClean="0"/>
              <a:t>MREŽA</a:t>
            </a:r>
            <a:r>
              <a:rPr lang="sl-SI" sz="3200" b="1" dirty="0" smtClean="0"/>
              <a:t>	</a:t>
            </a:r>
          </a:p>
        </p:txBody>
      </p:sp>
      <p:sp>
        <p:nvSpPr>
          <p:cNvPr id="8" name="Zaobljeni pravokotnik 7"/>
          <p:cNvSpPr/>
          <p:nvPr/>
        </p:nvSpPr>
        <p:spPr>
          <a:xfrm>
            <a:off x="578405" y="1091381"/>
            <a:ext cx="462116" cy="471949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/>
              <a:t>2</a:t>
            </a:r>
            <a:r>
              <a:rPr lang="sl-SI" sz="2400" dirty="0" smtClean="0"/>
              <a:t>.</a:t>
            </a:r>
            <a:endParaRPr lang="sl-SI" sz="24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2" y="2523670"/>
            <a:ext cx="2200828" cy="1273435"/>
          </a:xfrm>
          <a:prstGeom prst="rect">
            <a:avLst/>
          </a:prstGeom>
        </p:spPr>
      </p:pic>
      <p:sp>
        <p:nvSpPr>
          <p:cNvPr id="9" name="Naslov 1"/>
          <p:cNvSpPr txBox="1">
            <a:spLocks/>
          </p:cNvSpPr>
          <p:nvPr/>
        </p:nvSpPr>
        <p:spPr>
          <a:xfrm>
            <a:off x="592389" y="3819674"/>
            <a:ext cx="3134035" cy="2335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200" b="1" dirty="0" smtClean="0"/>
              <a:t>Z njeno pomočjo lahko najdemo določeno mesto, vzpetino, reko…</a:t>
            </a:r>
          </a:p>
          <a:p>
            <a:endParaRPr lang="sl-SI" sz="3200" b="1" dirty="0" smtClean="0"/>
          </a:p>
          <a:p>
            <a:r>
              <a:rPr lang="sl-SI" sz="3200" b="1" dirty="0" smtClean="0"/>
              <a:t>To naredimo s pomočjo črk in številk, ki označujejo posamezna polja.</a:t>
            </a:r>
          </a:p>
        </p:txBody>
      </p:sp>
    </p:spTree>
    <p:extLst>
      <p:ext uri="{BB962C8B-B14F-4D97-AF65-F5344CB8AC3E}">
        <p14:creationId xmlns:p14="http://schemas.microsoft.com/office/powerpoint/2010/main" val="135087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686560" y="125236"/>
            <a:ext cx="10738523" cy="1900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b="1" dirty="0" smtClean="0"/>
              <a:t>      Vaja</a:t>
            </a:r>
          </a:p>
          <a:p>
            <a:endParaRPr lang="sl-SI" sz="2800" b="1" dirty="0" smtClean="0"/>
          </a:p>
          <a:p>
            <a:pPr marL="457200" indent="-457200">
              <a:buFont typeface="Wingdings" panose="05000000000000000000" pitchFamily="2" charset="2"/>
              <a:buChar char="Ä"/>
            </a:pPr>
            <a:r>
              <a:rPr lang="sl-SI" sz="2600" b="1" dirty="0" smtClean="0"/>
              <a:t>V katerem kvadratu se nahajajo mesta Ljubljana, Trbovlje in Celje?</a:t>
            </a:r>
          </a:p>
          <a:p>
            <a:endParaRPr lang="sl-SI" sz="2600" b="1" dirty="0" smtClean="0"/>
          </a:p>
          <a:p>
            <a:pPr marL="457200" indent="-457200">
              <a:buFont typeface="Wingdings" panose="05000000000000000000" pitchFamily="2" charset="2"/>
              <a:buChar char="Ä"/>
            </a:pPr>
            <a:r>
              <a:rPr lang="sl-SI" sz="2600" b="1" dirty="0" smtClean="0"/>
              <a:t>Poimenuj jezero in reko v kvadratu  I 3?</a:t>
            </a:r>
          </a:p>
          <a:p>
            <a:endParaRPr lang="sl-SI" sz="2600" b="1" dirty="0" smtClean="0"/>
          </a:p>
          <a:p>
            <a:pPr marL="457200" indent="-457200">
              <a:buFont typeface="Wingdings" panose="05000000000000000000" pitchFamily="2" charset="2"/>
              <a:buChar char="Ä"/>
            </a:pPr>
            <a:r>
              <a:rPr lang="sl-SI" sz="2600" b="1" dirty="0" smtClean="0"/>
              <a:t>Poimenuj oznake kvadratov, v katerih leži Kozjansko (gričevje)?</a:t>
            </a:r>
            <a:r>
              <a:rPr lang="sl-SI" sz="3200" b="1" dirty="0" smtClean="0"/>
              <a:t>	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25" y="1975566"/>
            <a:ext cx="10947459" cy="47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078" y="107384"/>
            <a:ext cx="6312311" cy="4853556"/>
          </a:xfrm>
          <a:prstGeom prst="rect">
            <a:avLst/>
          </a:prstGeom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521111" y="271018"/>
            <a:ext cx="3540410" cy="1199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7600" b="1" dirty="0" smtClean="0">
              <a:solidFill>
                <a:srgbClr val="FF0000"/>
              </a:solidFill>
            </a:endParaRPr>
          </a:p>
          <a:p>
            <a:r>
              <a:rPr lang="sl-SI" sz="7600" b="1" dirty="0" smtClean="0">
                <a:solidFill>
                  <a:srgbClr val="FF0000"/>
                </a:solidFill>
              </a:rPr>
              <a:t>     </a:t>
            </a:r>
            <a:r>
              <a:rPr lang="sl-SI" sz="7600" b="1" dirty="0" smtClean="0"/>
              <a:t>LEGENDA</a:t>
            </a:r>
          </a:p>
          <a:p>
            <a:r>
              <a:rPr lang="sl-SI" sz="3200" b="1" dirty="0" smtClean="0"/>
              <a:t>	</a:t>
            </a:r>
          </a:p>
        </p:txBody>
      </p:sp>
      <p:sp>
        <p:nvSpPr>
          <p:cNvPr id="5" name="Desna puščica 4"/>
          <p:cNvSpPr/>
          <p:nvPr/>
        </p:nvSpPr>
        <p:spPr>
          <a:xfrm rot="741258">
            <a:off x="3558233" y="3252823"/>
            <a:ext cx="1933861" cy="119661"/>
          </a:xfrm>
          <a:prstGeom prst="rightArrow">
            <a:avLst>
              <a:gd name="adj1" fmla="val 54697"/>
              <a:gd name="adj2" fmla="val 50000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Enakokraki trikotnik 1"/>
          <p:cNvSpPr/>
          <p:nvPr/>
        </p:nvSpPr>
        <p:spPr>
          <a:xfrm>
            <a:off x="8682623" y="5548992"/>
            <a:ext cx="81614" cy="12490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74881" y="1598975"/>
            <a:ext cx="3120371" cy="3248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400" b="1" dirty="0" smtClean="0"/>
              <a:t>V njej so prikazani in poimenovani </a:t>
            </a:r>
            <a:r>
              <a:rPr lang="sl-SI" sz="2400" b="1" u="sng" dirty="0" smtClean="0">
                <a:solidFill>
                  <a:srgbClr val="002060"/>
                </a:solidFill>
              </a:rPr>
              <a:t>KARTOGRAFSKI ZNAKI</a:t>
            </a:r>
            <a:r>
              <a:rPr lang="sl-SI" sz="2400" b="1" dirty="0" smtClean="0"/>
              <a:t>, </a:t>
            </a:r>
          </a:p>
          <a:p>
            <a:r>
              <a:rPr lang="sl-SI" sz="2400" b="1" dirty="0" smtClean="0"/>
              <a:t>ki so prikazani tudi na zemljevidu npr. naselja,</a:t>
            </a:r>
          </a:p>
          <a:p>
            <a:r>
              <a:rPr lang="sl-SI" sz="2400" b="1" dirty="0"/>
              <a:t> </a:t>
            </a:r>
            <a:r>
              <a:rPr lang="sl-SI" sz="2400" b="1" dirty="0" smtClean="0"/>
              <a:t>      ceste, železnice, vodovje  </a:t>
            </a:r>
          </a:p>
          <a:p>
            <a:endParaRPr lang="sl-SI" sz="2400" b="1" dirty="0"/>
          </a:p>
          <a:p>
            <a:endParaRPr lang="sl-SI" sz="2400" b="1" dirty="0" smtClean="0"/>
          </a:p>
          <a:p>
            <a:r>
              <a:rPr lang="sl-SI" sz="2400" b="1" dirty="0" smtClean="0"/>
              <a:t>                      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2142777" y="4967133"/>
            <a:ext cx="5548524" cy="1362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400" b="1" dirty="0" smtClean="0">
                <a:solidFill>
                  <a:srgbClr val="339933"/>
                </a:solidFill>
              </a:rPr>
              <a:t>nadmorske višine</a:t>
            </a:r>
            <a:r>
              <a:rPr lang="sl-SI" sz="7400" b="1" dirty="0" smtClean="0"/>
              <a:t>. </a:t>
            </a:r>
          </a:p>
          <a:p>
            <a:r>
              <a:rPr lang="sl-SI" sz="7400" b="1" dirty="0" smtClean="0"/>
              <a:t>Te so prikazane z barvno lestvico.</a:t>
            </a:r>
          </a:p>
          <a:p>
            <a:r>
              <a:rPr lang="sl-SI" sz="7400" b="1" dirty="0" smtClean="0"/>
              <a:t>Nekatere višine in globine so na zemljevidu zapisane s številko.        </a:t>
            </a:r>
          </a:p>
          <a:p>
            <a:endParaRPr lang="sl-SI" sz="3200" b="1" dirty="0" smtClean="0"/>
          </a:p>
          <a:p>
            <a:r>
              <a:rPr lang="sl-SI" sz="3200" b="1" dirty="0" smtClean="0"/>
              <a:t>                                                                                                                       	</a:t>
            </a:r>
          </a:p>
        </p:txBody>
      </p:sp>
      <p:sp>
        <p:nvSpPr>
          <p:cNvPr id="12" name="Desna puščica 11"/>
          <p:cNvSpPr/>
          <p:nvPr/>
        </p:nvSpPr>
        <p:spPr>
          <a:xfrm rot="21352007" flipV="1">
            <a:off x="4550443" y="4856753"/>
            <a:ext cx="5230971" cy="99007"/>
          </a:xfrm>
          <a:prstGeom prst="rightArrow">
            <a:avLst>
              <a:gd name="adj1" fmla="val 54697"/>
              <a:gd name="adj2" fmla="val 50000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Zaobljeni pravokotnik 12"/>
          <p:cNvSpPr/>
          <p:nvPr/>
        </p:nvSpPr>
        <p:spPr>
          <a:xfrm>
            <a:off x="683814" y="747252"/>
            <a:ext cx="462116" cy="471949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3.</a:t>
            </a:r>
            <a:endParaRPr lang="sl-SI" sz="2400" dirty="0"/>
          </a:p>
        </p:txBody>
      </p:sp>
      <p:sp>
        <p:nvSpPr>
          <p:cNvPr id="14" name="Desna puščica 13"/>
          <p:cNvSpPr/>
          <p:nvPr/>
        </p:nvSpPr>
        <p:spPr>
          <a:xfrm rot="482926" flipV="1">
            <a:off x="3278801" y="3743506"/>
            <a:ext cx="3746142" cy="112968"/>
          </a:xfrm>
          <a:prstGeom prst="rightArrow">
            <a:avLst>
              <a:gd name="adj1" fmla="val 54697"/>
              <a:gd name="adj2" fmla="val 50000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Desna puščica 15"/>
          <p:cNvSpPr/>
          <p:nvPr/>
        </p:nvSpPr>
        <p:spPr>
          <a:xfrm rot="402436" flipV="1">
            <a:off x="1821005" y="4084069"/>
            <a:ext cx="6533208" cy="90292"/>
          </a:xfrm>
          <a:prstGeom prst="rightArrow">
            <a:avLst>
              <a:gd name="adj1" fmla="val 54697"/>
              <a:gd name="adj2" fmla="val 50000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oljeZBesedilom 18"/>
          <p:cNvSpPr txBox="1"/>
          <p:nvPr/>
        </p:nvSpPr>
        <p:spPr>
          <a:xfrm>
            <a:off x="7003950" y="6090287"/>
            <a:ext cx="346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7691301" y="5443956"/>
            <a:ext cx="3497809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 smtClean="0"/>
              <a:t>Npr. Kum   1220 – kar pomeni, da je Kum visok 1220 metrov</a:t>
            </a:r>
            <a:endParaRPr lang="sl-SI" dirty="0"/>
          </a:p>
        </p:txBody>
      </p:sp>
      <p:sp>
        <p:nvSpPr>
          <p:cNvPr id="21" name="Pravokotnik 20"/>
          <p:cNvSpPr/>
          <p:nvPr/>
        </p:nvSpPr>
        <p:spPr>
          <a:xfrm>
            <a:off x="7492181" y="1927123"/>
            <a:ext cx="314632" cy="1868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Naslov 1"/>
          <p:cNvSpPr txBox="1">
            <a:spLocks/>
          </p:cNvSpPr>
          <p:nvPr/>
        </p:nvSpPr>
        <p:spPr>
          <a:xfrm>
            <a:off x="2134829" y="4601497"/>
            <a:ext cx="663937" cy="49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400" b="1" dirty="0" smtClean="0">
                <a:solidFill>
                  <a:srgbClr val="002060"/>
                </a:solidFill>
              </a:rPr>
              <a:t>ter</a:t>
            </a:r>
            <a:r>
              <a:rPr lang="sl-SI" sz="3200" b="1" dirty="0" smtClean="0"/>
              <a:t>                                                                                                                 	</a:t>
            </a:r>
          </a:p>
        </p:txBody>
      </p:sp>
      <p:cxnSp>
        <p:nvCxnSpPr>
          <p:cNvPr id="30" name="Ukrivljen povezovalnik 29"/>
          <p:cNvCxnSpPr/>
          <p:nvPr/>
        </p:nvCxnSpPr>
        <p:spPr>
          <a:xfrm rot="16200000" flipH="1">
            <a:off x="7696779" y="2196468"/>
            <a:ext cx="3370092" cy="3018213"/>
          </a:xfrm>
          <a:prstGeom prst="curvedConnector3">
            <a:avLst>
              <a:gd name="adj1" fmla="val 1569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6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9" grpId="0"/>
      <p:bldP spid="12" grpId="0" animBg="1"/>
      <p:bldP spid="14" grpId="0" animBg="1"/>
      <p:bldP spid="16" grpId="0" animBg="1"/>
      <p:bldP spid="20" grpId="0" animBg="1"/>
      <p:bldP spid="21" grpId="0" animBg="1"/>
      <p:bldP spid="23" grpId="0"/>
    </p:bldLst>
  </p:timing>
</p:sld>
</file>

<file path=ppt/theme/theme1.xml><?xml version="1.0" encoding="utf-8"?>
<a:theme xmlns:a="http://schemas.openxmlformats.org/drawingml/2006/main" name="Metropolitanska">
  <a:themeElements>
    <a:clrScheme name="Metropolitansk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sk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sk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</TotalTime>
  <Words>305</Words>
  <Application>Microsoft Office PowerPoint</Application>
  <PresentationFormat>Širokozaslonsko</PresentationFormat>
  <Paragraphs>63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Metropolitanska</vt:lpstr>
      <vt:lpstr>Officeova tema</vt:lpstr>
      <vt:lpstr>ORIENTACIJA V PROSTORU</vt:lpstr>
      <vt:lpstr>ORIENTACIJA    Z  ZEMLJEVIDOM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masef</dc:creator>
  <cp:lastModifiedBy>Windows User</cp:lastModifiedBy>
  <cp:revision>146</cp:revision>
  <dcterms:created xsi:type="dcterms:W3CDTF">2020-11-10T09:54:45Z</dcterms:created>
  <dcterms:modified xsi:type="dcterms:W3CDTF">2020-11-17T15:30:19Z</dcterms:modified>
</cp:coreProperties>
</file>