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6" r:id="rId2"/>
  </p:sldMasterIdLst>
  <p:sldIdLst>
    <p:sldId id="256" r:id="rId3"/>
    <p:sldId id="294" r:id="rId4"/>
    <p:sldId id="272" r:id="rId5"/>
    <p:sldId id="280" r:id="rId6"/>
    <p:sldId id="281" r:id="rId7"/>
    <p:sldId id="282" r:id="rId8"/>
    <p:sldId id="284" r:id="rId9"/>
    <p:sldId id="274" r:id="rId10"/>
    <p:sldId id="279" r:id="rId11"/>
    <p:sldId id="275" r:id="rId12"/>
    <p:sldId id="292" r:id="rId13"/>
    <p:sldId id="273" r:id="rId14"/>
    <p:sldId id="295" r:id="rId15"/>
    <p:sldId id="296" r:id="rId1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9"/>
    <a:srgbClr val="00CC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013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148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4453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1354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6128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3322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9767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460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4961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2091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28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2017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3675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112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224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551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394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567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013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354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64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2155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FFFF00">
                <a:alpha val="20000"/>
              </a:srgb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5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DBF04-B70A-4518-B0C7-AC49BA739BC6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9A402-2E40-4FDA-A0BB-D21D0D856E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9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6">
                <a:lumMod val="45000"/>
                <a:lumOff val="55000"/>
              </a:schemeClr>
            </a:gs>
            <a:gs pos="56000">
              <a:srgbClr val="FFFF00">
                <a:alpha val="21000"/>
                <a:lumMod val="84000"/>
                <a:lumOff val="16000"/>
              </a:srgb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7082" y="1631833"/>
            <a:ext cx="11161308" cy="992905"/>
          </a:xfrm>
        </p:spPr>
        <p:txBody>
          <a:bodyPr>
            <a:noAutofit/>
          </a:bodyPr>
          <a:lstStyle/>
          <a:p>
            <a:r>
              <a:rPr lang="sl-SI" sz="8000" b="1" dirty="0" smtClean="0">
                <a:solidFill>
                  <a:srgbClr val="002060"/>
                </a:solidFill>
              </a:rPr>
              <a:t>ORIENTACIJA V PROSTORU</a:t>
            </a:r>
            <a:endParaRPr lang="sl-SI" sz="8000" b="1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43966" y="3243790"/>
            <a:ext cx="8917859" cy="2270890"/>
          </a:xfrm>
        </p:spPr>
        <p:txBody>
          <a:bodyPr>
            <a:noAutofit/>
          </a:bodyPr>
          <a:lstStyle/>
          <a:p>
            <a:pPr algn="ctr"/>
            <a:r>
              <a:rPr lang="sl-SI" sz="6000" b="1" dirty="0" smtClean="0">
                <a:solidFill>
                  <a:schemeClr val="accent6">
                    <a:lumMod val="50000"/>
                  </a:schemeClr>
                </a:solidFill>
              </a:rPr>
              <a:t>ZEMLJEVID IN ORIENTACIJA Z  ZEMLJEVIDOM</a:t>
            </a:r>
            <a:endParaRPr lang="sl-SI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DATUM: 24.4. 2020 POUK NA DALJAVO RAZRED: 4.A UČNI PREDMET: DRU - 2. šolski  uri UČNA VSEBINA: Ponavljanje, utrjevanje, p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078" y="4336331"/>
            <a:ext cx="2890256" cy="22938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4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olje z besedilom 8"/>
          <p:cNvSpPr txBox="1"/>
          <p:nvPr/>
        </p:nvSpPr>
        <p:spPr>
          <a:xfrm>
            <a:off x="913540" y="544584"/>
            <a:ext cx="2429428" cy="910590"/>
          </a:xfrm>
          <a:prstGeom prst="rect">
            <a:avLst/>
          </a:prstGeom>
          <a:solidFill>
            <a:srgbClr val="FFE389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sl-SI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NASLOV ZEMLJEVIDA</a:t>
            </a:r>
            <a:endParaRPr lang="sl-SI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Polje z besedilom 9"/>
          <p:cNvSpPr txBox="1"/>
          <p:nvPr/>
        </p:nvSpPr>
        <p:spPr>
          <a:xfrm>
            <a:off x="4777740" y="399804"/>
            <a:ext cx="2263140" cy="1257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STOPINJSKA</a:t>
            </a:r>
            <a:endParaRPr lang="sl-SI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(koordinatna)</a:t>
            </a:r>
            <a:endParaRPr lang="sl-SI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MREŽA</a:t>
            </a:r>
            <a:endParaRPr lang="sl-SI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Polje z besedilom 10"/>
          <p:cNvSpPr txBox="1"/>
          <p:nvPr/>
        </p:nvSpPr>
        <p:spPr>
          <a:xfrm>
            <a:off x="8799994" y="346464"/>
            <a:ext cx="2263140" cy="136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LEGENDA</a:t>
            </a:r>
            <a:endParaRPr lang="sl-SI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kartografski znaki</a:t>
            </a:r>
            <a:endParaRPr lang="sl-SI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nadmorska višina</a:t>
            </a:r>
            <a:endParaRPr lang="sl-SI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sz="1600" b="1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barva</a:t>
            </a:r>
            <a:endParaRPr lang="sl-SI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Polje z besedilom 7"/>
          <p:cNvSpPr txBox="1"/>
          <p:nvPr/>
        </p:nvSpPr>
        <p:spPr>
          <a:xfrm>
            <a:off x="3586192" y="2265243"/>
            <a:ext cx="4800723" cy="464820"/>
          </a:xfrm>
          <a:prstGeom prst="rect">
            <a:avLst/>
          </a:prstGeom>
          <a:solidFill>
            <a:schemeClr val="lt1"/>
          </a:solidFill>
          <a:ln w="38100">
            <a:solidFill>
              <a:srgbClr val="FF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2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 OPREMA    </a:t>
            </a:r>
            <a:r>
              <a:rPr lang="sl-SI" sz="2200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(ELEMENTI)  </a:t>
            </a:r>
            <a:r>
              <a:rPr lang="sl-SI" sz="22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 ZEMLJEVIDA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Polje z besedilom 11"/>
          <p:cNvSpPr txBox="1"/>
          <p:nvPr/>
        </p:nvSpPr>
        <p:spPr>
          <a:xfrm>
            <a:off x="5041673" y="3412048"/>
            <a:ext cx="1889760" cy="6419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4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MERILO</a:t>
            </a:r>
            <a:endParaRPr lang="sl-SI" sz="1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Pravokotnik 29"/>
          <p:cNvSpPr/>
          <p:nvPr/>
        </p:nvSpPr>
        <p:spPr>
          <a:xfrm>
            <a:off x="3314469" y="4054033"/>
            <a:ext cx="579190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razmerje, ki nam pove za koliko smo pomanjšali pokrajino</a:t>
            </a:r>
            <a:endParaRPr lang="sl-S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Polje z besedilom 13"/>
          <p:cNvSpPr txBox="1"/>
          <p:nvPr/>
        </p:nvSpPr>
        <p:spPr>
          <a:xfrm>
            <a:off x="1126285" y="4822031"/>
            <a:ext cx="1188720" cy="685800"/>
          </a:xfrm>
          <a:prstGeom prst="rect">
            <a:avLst/>
          </a:prstGeom>
          <a:noFill/>
          <a:ln w="6350">
            <a:solidFill>
              <a:srgbClr val="C0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GRAFIČNO</a:t>
            </a:r>
            <a:endParaRPr lang="sl-SI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(trakovno)</a:t>
            </a:r>
            <a:endParaRPr lang="sl-SI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Polje z besedilom 14"/>
          <p:cNvSpPr txBox="1"/>
          <p:nvPr/>
        </p:nvSpPr>
        <p:spPr>
          <a:xfrm>
            <a:off x="5314950" y="5321141"/>
            <a:ext cx="1188720" cy="373380"/>
          </a:xfrm>
          <a:prstGeom prst="rect">
            <a:avLst/>
          </a:prstGeom>
          <a:noFill/>
          <a:ln w="6350">
            <a:solidFill>
              <a:srgbClr val="C0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ŠTEVILČNO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Polje z besedilom 15"/>
          <p:cNvSpPr txBox="1"/>
          <p:nvPr/>
        </p:nvSpPr>
        <p:spPr>
          <a:xfrm>
            <a:off x="9106376" y="5197869"/>
            <a:ext cx="1188720" cy="373380"/>
          </a:xfrm>
          <a:prstGeom prst="rect">
            <a:avLst/>
          </a:prstGeom>
          <a:noFill/>
          <a:ln w="6350">
            <a:solidFill>
              <a:srgbClr val="C0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l-SI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OPISNO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" name="Picture 5" descr="merilo000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8" t="47678" r="7081" b="44758"/>
          <a:stretch/>
        </p:blipFill>
        <p:spPr>
          <a:xfrm>
            <a:off x="500953" y="5752168"/>
            <a:ext cx="3903899" cy="344752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" name="Naslov 1"/>
          <p:cNvSpPr txBox="1">
            <a:spLocks/>
          </p:cNvSpPr>
          <p:nvPr/>
        </p:nvSpPr>
        <p:spPr>
          <a:xfrm>
            <a:off x="4907280" y="5586565"/>
            <a:ext cx="2004060" cy="5585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sl-SI" sz="76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Merilo 1 : 500 000</a:t>
            </a:r>
            <a:r>
              <a:rPr lang="sl-SI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l-SI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Naslov 1"/>
          <p:cNvSpPr txBox="1">
            <a:spLocks/>
          </p:cNvSpPr>
          <p:nvPr/>
        </p:nvSpPr>
        <p:spPr>
          <a:xfrm>
            <a:off x="7937213" y="5847735"/>
            <a:ext cx="3243580" cy="48958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sl-SI" sz="1600" b="1" kern="120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cm na zemljevidu je 5 km v naravi	</a:t>
            </a:r>
            <a:endParaRPr lang="sl-SI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048" name="Raven puščični povezovalnik 2047"/>
          <p:cNvCxnSpPr/>
          <p:nvPr/>
        </p:nvCxnSpPr>
        <p:spPr>
          <a:xfrm flipH="1" flipV="1">
            <a:off x="2315006" y="1623993"/>
            <a:ext cx="1391755" cy="473166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Raven puščični povezovalnik 2051"/>
          <p:cNvCxnSpPr/>
          <p:nvPr/>
        </p:nvCxnSpPr>
        <p:spPr>
          <a:xfrm flipV="1">
            <a:off x="5909310" y="1763784"/>
            <a:ext cx="0" cy="3796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Raven puščični povezovalnik 2053"/>
          <p:cNvCxnSpPr/>
          <p:nvPr/>
        </p:nvCxnSpPr>
        <p:spPr>
          <a:xfrm flipV="1">
            <a:off x="8111860" y="1865857"/>
            <a:ext cx="1376269" cy="2775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60" name="Raven puščični povezovalnik 2059"/>
          <p:cNvCxnSpPr/>
          <p:nvPr/>
        </p:nvCxnSpPr>
        <p:spPr>
          <a:xfrm>
            <a:off x="5986553" y="2861187"/>
            <a:ext cx="0" cy="471948"/>
          </a:xfrm>
          <a:prstGeom prst="straightConnector1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62" name="Raven puščični povezovalnik 2061"/>
          <p:cNvCxnSpPr/>
          <p:nvPr/>
        </p:nvCxnSpPr>
        <p:spPr>
          <a:xfrm flipH="1">
            <a:off x="2477729" y="4442729"/>
            <a:ext cx="2300011" cy="75514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Raven puščični povezovalnik 2063"/>
          <p:cNvCxnSpPr/>
          <p:nvPr/>
        </p:nvCxnSpPr>
        <p:spPr>
          <a:xfrm>
            <a:off x="5986553" y="4442729"/>
            <a:ext cx="0" cy="75514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Raven puščični povezovalnik 2065"/>
          <p:cNvCxnSpPr/>
          <p:nvPr/>
        </p:nvCxnSpPr>
        <p:spPr>
          <a:xfrm>
            <a:off x="7040880" y="4442729"/>
            <a:ext cx="1867146" cy="833506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7610" y="499622"/>
            <a:ext cx="10515600" cy="867266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002060"/>
                </a:solidFill>
              </a:rPr>
              <a:t>V zvezek prepiši in reši nalogo na naslednji strani!</a:t>
            </a:r>
            <a:endParaRPr lang="sl-SI" sz="3600" b="1" dirty="0">
              <a:solidFill>
                <a:srgbClr val="002060"/>
              </a:solidFill>
            </a:endParaRPr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509074" y="1532091"/>
            <a:ext cx="3921524" cy="2922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Navodilo:</a:t>
            </a:r>
            <a:br>
              <a:rPr lang="sl-SI" sz="2800" dirty="0" smtClean="0"/>
            </a:br>
            <a:r>
              <a:rPr lang="sl-SI" sz="1500" dirty="0" smtClean="0"/>
              <a:t/>
            </a:r>
            <a:br>
              <a:rPr lang="sl-SI" sz="1500" dirty="0" smtClean="0"/>
            </a:br>
            <a:r>
              <a:rPr lang="sl-SI" sz="2800" dirty="0" smtClean="0"/>
              <a:t>Z ravnilom </a:t>
            </a:r>
            <a:r>
              <a:rPr lang="sl-SI" sz="2800" b="1" dirty="0" smtClean="0"/>
              <a:t>izmeri</a:t>
            </a:r>
            <a:r>
              <a:rPr lang="sl-SI" sz="2800" dirty="0" smtClean="0"/>
              <a:t> razdaljo </a:t>
            </a:r>
          </a:p>
          <a:p>
            <a:r>
              <a:rPr lang="sl-SI" sz="2800" dirty="0" smtClean="0"/>
              <a:t>med krajema </a:t>
            </a:r>
          </a:p>
          <a:p>
            <a:r>
              <a:rPr lang="sl-SI" sz="2800" dirty="0" smtClean="0"/>
              <a:t>na zemljevidu Slovenije </a:t>
            </a:r>
          </a:p>
          <a:p>
            <a:r>
              <a:rPr lang="sl-SI" sz="2800" dirty="0" smtClean="0"/>
              <a:t>in </a:t>
            </a:r>
            <a:r>
              <a:rPr lang="sl-SI" sz="2800" b="1" dirty="0" smtClean="0"/>
              <a:t>izračunaj </a:t>
            </a:r>
          </a:p>
          <a:p>
            <a:r>
              <a:rPr lang="sl-SI" sz="2800" b="1" dirty="0" smtClean="0"/>
              <a:t>njuno zračno razdaljo</a:t>
            </a:r>
            <a:r>
              <a:rPr lang="sl-SI" sz="2800" dirty="0" smtClean="0"/>
              <a:t>.</a:t>
            </a:r>
            <a:endParaRPr lang="sl-SI" sz="28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143" y="1366888"/>
            <a:ext cx="2664918" cy="5118754"/>
          </a:xfrm>
          <a:prstGeom prst="rect">
            <a:avLst/>
          </a:prstGeom>
        </p:spPr>
      </p:pic>
      <p:pic>
        <p:nvPicPr>
          <p:cNvPr id="15362" name="Picture 2" descr="Drobni pisarniški material-Ravnila, trikotniki, šestil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44206" r="54674" b="51629"/>
          <a:stretch/>
        </p:blipFill>
        <p:spPr bwMode="auto">
          <a:xfrm rot="5065612">
            <a:off x="4513179" y="3888138"/>
            <a:ext cx="2918380" cy="25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agram poteka: Povezovalnik 7"/>
          <p:cNvSpPr/>
          <p:nvPr/>
        </p:nvSpPr>
        <p:spPr>
          <a:xfrm>
            <a:off x="5608947" y="2488676"/>
            <a:ext cx="518475" cy="301658"/>
          </a:xfrm>
          <a:prstGeom prst="flowChartConnector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Diagram poteka: Povezovalnik 11"/>
          <p:cNvSpPr/>
          <p:nvPr/>
        </p:nvSpPr>
        <p:spPr>
          <a:xfrm>
            <a:off x="5608947" y="4010935"/>
            <a:ext cx="518475" cy="301658"/>
          </a:xfrm>
          <a:prstGeom prst="flowChartConnector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Naslov 1"/>
          <p:cNvSpPr txBox="1">
            <a:spLocks/>
          </p:cNvSpPr>
          <p:nvPr/>
        </p:nvSpPr>
        <p:spPr>
          <a:xfrm>
            <a:off x="7910070" y="2413261"/>
            <a:ext cx="3921524" cy="452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Novo mesto - Črnomelj</a:t>
            </a:r>
            <a:endParaRPr lang="sl-SI" sz="2800" dirty="0"/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7910070" y="3101418"/>
            <a:ext cx="3921524" cy="452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2800" dirty="0"/>
          </a:p>
        </p:txBody>
      </p:sp>
      <p:sp>
        <p:nvSpPr>
          <p:cNvPr id="15" name="Naslov 1"/>
          <p:cNvSpPr txBox="1">
            <a:spLocks/>
          </p:cNvSpPr>
          <p:nvPr/>
        </p:nvSpPr>
        <p:spPr>
          <a:xfrm>
            <a:off x="7910070" y="4001914"/>
            <a:ext cx="3921524" cy="452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Zračna razdalja</a:t>
            </a:r>
            <a:endParaRPr lang="sl-SI" sz="2800" dirty="0"/>
          </a:p>
        </p:txBody>
      </p:sp>
      <p:sp>
        <p:nvSpPr>
          <p:cNvPr id="16" name="Naslov 1"/>
          <p:cNvSpPr txBox="1">
            <a:spLocks/>
          </p:cNvSpPr>
          <p:nvPr/>
        </p:nvSpPr>
        <p:spPr>
          <a:xfrm>
            <a:off x="7910070" y="2934040"/>
            <a:ext cx="3921524" cy="843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Izmerjena razdalja na zemljevidu =7 cm</a:t>
            </a:r>
            <a:endParaRPr lang="sl-SI" sz="2800" dirty="0"/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7910070" y="4614656"/>
            <a:ext cx="3921524" cy="452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7 x 5 km = 35 km</a:t>
            </a:r>
            <a:endParaRPr lang="sl-SI" sz="2800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058" y="6513922"/>
            <a:ext cx="960120" cy="243840"/>
          </a:xfrm>
          <a:prstGeom prst="rect">
            <a:avLst/>
          </a:prstGeom>
        </p:spPr>
      </p:pic>
      <p:sp>
        <p:nvSpPr>
          <p:cNvPr id="18" name="Naslov 1"/>
          <p:cNvSpPr txBox="1">
            <a:spLocks/>
          </p:cNvSpPr>
          <p:nvPr/>
        </p:nvSpPr>
        <p:spPr>
          <a:xfrm>
            <a:off x="7910070" y="1809539"/>
            <a:ext cx="3921524" cy="452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NPR.:</a:t>
            </a:r>
            <a:endParaRPr lang="sl-SI" sz="2800" dirty="0"/>
          </a:p>
        </p:txBody>
      </p:sp>
      <p:sp>
        <p:nvSpPr>
          <p:cNvPr id="4" name="Pravokotnik 3"/>
          <p:cNvSpPr/>
          <p:nvPr/>
        </p:nvSpPr>
        <p:spPr>
          <a:xfrm>
            <a:off x="7910070" y="4534294"/>
            <a:ext cx="2619670" cy="5328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17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616315" y="544626"/>
            <a:ext cx="6444361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800" b="1" dirty="0" smtClean="0"/>
              <a:t>MERILO - vaja</a:t>
            </a:r>
            <a:r>
              <a:rPr lang="sl-SI" sz="3200" b="1" dirty="0" smtClean="0"/>
              <a:t>	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616315" y="1543867"/>
            <a:ext cx="10724130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800" b="1" dirty="0" smtClean="0"/>
              <a:t>ZRAČNA RAZDALJA je najkrajša razdalja med dvema točkama ali krajema. Izmerimo jo z ravnilom.</a:t>
            </a:r>
            <a:r>
              <a:rPr lang="sl-SI" sz="3200" b="1" dirty="0" smtClean="0"/>
              <a:t>	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484" y="2109466"/>
            <a:ext cx="7809636" cy="45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37991" y="2252919"/>
            <a:ext cx="10772775" cy="1658198"/>
          </a:xfrm>
        </p:spPr>
        <p:txBody>
          <a:bodyPr/>
          <a:lstStyle/>
          <a:p>
            <a:r>
              <a:rPr lang="sl-SI" b="1" dirty="0" smtClean="0">
                <a:solidFill>
                  <a:srgbClr val="002060"/>
                </a:solidFill>
              </a:rPr>
              <a:t>Pisno reši še 1. vajo v SDZ, na str. 37.</a:t>
            </a:r>
            <a:endParaRPr lang="sl-SI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7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ptop 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141" y="119570"/>
            <a:ext cx="6396055" cy="639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2322566" y="1873804"/>
            <a:ext cx="7396469" cy="3386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9600" b="1" dirty="0" smtClean="0"/>
              <a:t>VRSTE  ZAPISA MERIL</a:t>
            </a:r>
            <a:r>
              <a:rPr lang="sl-SI" sz="32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40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FFFF00">
                <a:alpha val="20000"/>
              </a:srgb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merilo0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8" t="47678" r="7081" b="44758"/>
          <a:stretch/>
        </p:blipFill>
        <p:spPr>
          <a:xfrm>
            <a:off x="1874016" y="3110081"/>
            <a:ext cx="7496073" cy="51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3707842" y="420654"/>
            <a:ext cx="4445878" cy="1259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6500" b="1" dirty="0" smtClean="0"/>
              <a:t>SLOVENIJA</a:t>
            </a:r>
            <a:r>
              <a:rPr lang="sl-SI" sz="3200" b="1" dirty="0" smtClean="0"/>
              <a:t>	</a:t>
            </a: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3709800" y="4119222"/>
            <a:ext cx="6370655" cy="439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6500" b="1" dirty="0" smtClean="0"/>
              <a:t>1 cm na zemljevidu je 5 km v naravi</a:t>
            </a:r>
            <a:r>
              <a:rPr lang="sl-SI" sz="3200" b="1" dirty="0" smtClean="0"/>
              <a:t>	</a:t>
            </a: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3707842" y="2023489"/>
            <a:ext cx="3828422" cy="870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6500" b="1" dirty="0" smtClean="0"/>
              <a:t>Merilo 1 : 500 000</a:t>
            </a:r>
            <a:r>
              <a:rPr lang="sl-SI" sz="3200" b="1" dirty="0" smtClean="0"/>
              <a:t>	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8506446" y="1252155"/>
            <a:ext cx="3148019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7000" b="1" dirty="0" smtClean="0">
                <a:solidFill>
                  <a:srgbClr val="FF0000"/>
                </a:solidFill>
              </a:rPr>
              <a:t>ŠTEVILČNO MERILO</a:t>
            </a:r>
            <a:r>
              <a:rPr lang="sl-SI" sz="3200" b="1" dirty="0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0" name="Desna puščica 9"/>
          <p:cNvSpPr/>
          <p:nvPr/>
        </p:nvSpPr>
        <p:spPr>
          <a:xfrm rot="20552161">
            <a:off x="7370590" y="2011130"/>
            <a:ext cx="2120202" cy="90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497132" y="4952582"/>
            <a:ext cx="3371224" cy="732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4000" b="1" dirty="0" smtClean="0">
                <a:solidFill>
                  <a:srgbClr val="FF0000"/>
                </a:solidFill>
              </a:rPr>
              <a:t>GRAFIČNO (trakovno)</a:t>
            </a:r>
          </a:p>
          <a:p>
            <a:pPr algn="ctr"/>
            <a:r>
              <a:rPr lang="sl-SI" sz="4000" b="1" dirty="0" smtClean="0">
                <a:solidFill>
                  <a:srgbClr val="FF0000"/>
                </a:solidFill>
              </a:rPr>
              <a:t>MERILO</a:t>
            </a:r>
            <a:r>
              <a:rPr lang="sl-SI" sz="3200" b="1" dirty="0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2" name="Desna puščica 11"/>
          <p:cNvSpPr/>
          <p:nvPr/>
        </p:nvSpPr>
        <p:spPr>
          <a:xfrm rot="9186313">
            <a:off x="969018" y="4139831"/>
            <a:ext cx="2427451" cy="12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Naslov 1"/>
          <p:cNvSpPr txBox="1">
            <a:spLocks/>
          </p:cNvSpPr>
          <p:nvPr/>
        </p:nvSpPr>
        <p:spPr>
          <a:xfrm>
            <a:off x="8506446" y="5578602"/>
            <a:ext cx="3148019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000" b="1" dirty="0" smtClean="0">
                <a:solidFill>
                  <a:srgbClr val="FF0000"/>
                </a:solidFill>
              </a:rPr>
              <a:t>OPISNO  MERILO</a:t>
            </a:r>
            <a:r>
              <a:rPr lang="sl-SI" sz="3200" b="1" dirty="0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4" name="Desna puščica 13"/>
          <p:cNvSpPr/>
          <p:nvPr/>
        </p:nvSpPr>
        <p:spPr>
          <a:xfrm rot="1087144">
            <a:off x="7070689" y="5011194"/>
            <a:ext cx="2927459" cy="115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704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FFFF00">
                <a:alpha val="20000"/>
              </a:srgb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8700" y="821543"/>
            <a:ext cx="9144000" cy="6735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l-SI" altLang="sl-SI" sz="3600" b="1" dirty="0" smtClean="0">
                <a:solidFill>
                  <a:srgbClr val="002060"/>
                </a:solidFill>
              </a:rPr>
              <a:t>MERJENJE RAZDALJ NA ZEMLJEVIDU</a:t>
            </a:r>
          </a:p>
        </p:txBody>
      </p:sp>
      <p:sp>
        <p:nvSpPr>
          <p:cNvPr id="5" name="Rectangle 7"/>
          <p:cNvSpPr txBox="1">
            <a:spLocks noRot="1" noChangeArrowheads="1"/>
          </p:cNvSpPr>
          <p:nvPr/>
        </p:nvSpPr>
        <p:spPr>
          <a:xfrm>
            <a:off x="820993" y="2322087"/>
            <a:ext cx="9434052" cy="11053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3" panose="05040102010807070707" pitchFamily="18" charset="2"/>
              <a:buChar char=""/>
              <a:defRPr/>
            </a:pPr>
            <a:r>
              <a:rPr lang="sl-SI" altLang="sl-SI" dirty="0" smtClean="0"/>
              <a:t>S pomočjo MERILA ugotavljamo razdalje na zemljevidu in v  </a:t>
            </a:r>
          </a:p>
          <a:p>
            <a:pPr marL="0" indent="0" algn="just">
              <a:buNone/>
              <a:defRPr/>
            </a:pPr>
            <a:r>
              <a:rPr lang="sl-SI" altLang="sl-SI" dirty="0"/>
              <a:t> </a:t>
            </a:r>
            <a:r>
              <a:rPr lang="sl-SI" altLang="sl-SI" dirty="0" smtClean="0"/>
              <a:t>     naravi.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sl-SI" altLang="sl-SI" dirty="0" smtClean="0"/>
          </a:p>
        </p:txBody>
      </p:sp>
      <p:sp>
        <p:nvSpPr>
          <p:cNvPr id="4" name="Rectangle 7"/>
          <p:cNvSpPr txBox="1">
            <a:spLocks noRot="1" noChangeArrowheads="1"/>
          </p:cNvSpPr>
          <p:nvPr/>
        </p:nvSpPr>
        <p:spPr>
          <a:xfrm>
            <a:off x="820993" y="4159822"/>
            <a:ext cx="9434052" cy="1000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3" panose="05040102010807070707" pitchFamily="18" charset="2"/>
              <a:buChar char="]"/>
              <a:defRPr/>
            </a:pPr>
            <a:r>
              <a:rPr lang="sl-SI" altLang="sl-SI" dirty="0" smtClean="0"/>
              <a:t>Vse tri vrste zapisa (grafično, številsko in opisno merilo)  </a:t>
            </a:r>
          </a:p>
          <a:p>
            <a:pPr marL="0" indent="0" algn="just">
              <a:buNone/>
              <a:defRPr/>
            </a:pPr>
            <a:r>
              <a:rPr lang="sl-SI" altLang="sl-SI" dirty="0" smtClean="0"/>
              <a:t>     povedo isto na različne načine.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148854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FFFF00">
                <a:alpha val="20000"/>
              </a:srgb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8700" y="539181"/>
            <a:ext cx="9144000" cy="6735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l-SI" altLang="sl-SI" sz="3600" b="1" dirty="0" smtClean="0">
                <a:solidFill>
                  <a:srgbClr val="002060"/>
                </a:solidFill>
              </a:rPr>
              <a:t>UPORABA GRAFIČNEGA (trakovnega) MERILA</a:t>
            </a:r>
          </a:p>
        </p:txBody>
      </p:sp>
      <p:sp>
        <p:nvSpPr>
          <p:cNvPr id="5" name="Rectangle 7"/>
          <p:cNvSpPr txBox="1">
            <a:spLocks noRot="1" noChangeArrowheads="1"/>
          </p:cNvSpPr>
          <p:nvPr/>
        </p:nvSpPr>
        <p:spPr>
          <a:xfrm>
            <a:off x="894643" y="1363567"/>
            <a:ext cx="9434052" cy="11584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3" panose="05040102010807070707" pitchFamily="18" charset="2"/>
              <a:buChar char=""/>
              <a:defRPr/>
            </a:pPr>
            <a:r>
              <a:rPr lang="sl-SI" altLang="sl-SI" dirty="0"/>
              <a:t>Z ravnilom in šestilom izmerimo oddaljenost med dvema točkama ali krajema na zemljevidu</a:t>
            </a:r>
            <a:r>
              <a:rPr lang="sl-SI" altLang="sl-SI" dirty="0" smtClean="0"/>
              <a:t>. Pomagamo si lahko tudi z vrvico.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379" y="3421379"/>
            <a:ext cx="15241" cy="15241"/>
          </a:xfrm>
          <a:prstGeom prst="rect">
            <a:avLst/>
          </a:prstGeom>
        </p:spPr>
      </p:pic>
      <p:sp>
        <p:nvSpPr>
          <p:cNvPr id="10" name="Rectangle 7"/>
          <p:cNvSpPr txBox="1">
            <a:spLocks noRot="1" noChangeArrowheads="1"/>
          </p:cNvSpPr>
          <p:nvPr/>
        </p:nvSpPr>
        <p:spPr>
          <a:xfrm>
            <a:off x="825817" y="2695988"/>
            <a:ext cx="9434052" cy="9145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3" panose="05040102010807070707" pitchFamily="18" charset="2"/>
              <a:buChar char=""/>
              <a:defRPr/>
            </a:pPr>
            <a:r>
              <a:rPr lang="sl-SI" altLang="sl-SI" dirty="0"/>
              <a:t>To je najkrajša razdalja med </a:t>
            </a:r>
            <a:r>
              <a:rPr lang="sl-SI" altLang="sl-SI" dirty="0" smtClean="0"/>
              <a:t>dvema točkama ali krajema </a:t>
            </a:r>
            <a:r>
              <a:rPr lang="sl-SI" altLang="sl-SI" dirty="0"/>
              <a:t>in jo imenujemo  </a:t>
            </a:r>
            <a:r>
              <a:rPr lang="sl-SI" altLang="sl-SI" dirty="0" smtClean="0"/>
              <a:t>  ZRAČNA RAZDALJA.</a:t>
            </a:r>
          </a:p>
        </p:txBody>
      </p:sp>
      <p:sp>
        <p:nvSpPr>
          <p:cNvPr id="11" name="Rectangle 7"/>
          <p:cNvSpPr txBox="1">
            <a:spLocks noRot="1" noChangeArrowheads="1"/>
          </p:cNvSpPr>
          <p:nvPr/>
        </p:nvSpPr>
        <p:spPr>
          <a:xfrm>
            <a:off x="825817" y="3784490"/>
            <a:ext cx="9434052" cy="13971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3" panose="05040102010807070707" pitchFamily="18" charset="2"/>
              <a:buChar char="]"/>
              <a:defRPr/>
            </a:pPr>
            <a:r>
              <a:rPr lang="sl-SI" altLang="sl-SI" dirty="0"/>
              <a:t>Razdaljo, ki smo jo izmerili na zemljevidu, prenesemo </a:t>
            </a:r>
            <a:r>
              <a:rPr lang="sl-SI" altLang="sl-SI" dirty="0" smtClean="0"/>
              <a:t>na grafično </a:t>
            </a:r>
            <a:r>
              <a:rPr lang="sl-SI" altLang="sl-SI" dirty="0"/>
              <a:t>merilo in dobimo razdaljo, za katero sta dva kraja oddaljena med seboj.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5209355" y="4779907"/>
            <a:ext cx="5891263" cy="1796422"/>
            <a:chOff x="4786569" y="4838902"/>
            <a:chExt cx="4681896" cy="1580803"/>
          </a:xfrm>
        </p:grpSpPr>
        <p:pic>
          <p:nvPicPr>
            <p:cNvPr id="13" name="Picture 4" descr="http://www.o-4os.ce.edus.si/gradiva/geo/zemljevid/razdalj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569" y="4838902"/>
              <a:ext cx="4681896" cy="1558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oljeZBesedilom 13"/>
            <p:cNvSpPr txBox="1"/>
            <p:nvPr/>
          </p:nvSpPr>
          <p:spPr>
            <a:xfrm>
              <a:off x="7354527" y="6135329"/>
              <a:ext cx="353963" cy="284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500" dirty="0" smtClean="0"/>
                <a:t>00</a:t>
              </a:r>
              <a:endParaRPr lang="sl-SI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5172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rgbClr val="FFFF00">
                <a:alpha val="20000"/>
              </a:srgb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8700" y="821543"/>
            <a:ext cx="9144000" cy="6735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l-SI" altLang="sl-SI" sz="3600" b="1" dirty="0" smtClean="0">
                <a:solidFill>
                  <a:srgbClr val="002060"/>
                </a:solidFill>
              </a:rPr>
              <a:t>UPORABA  ŠTEVILČNEGA MERILA</a:t>
            </a:r>
          </a:p>
        </p:txBody>
      </p:sp>
      <p:sp>
        <p:nvSpPr>
          <p:cNvPr id="5" name="Rectangle 7"/>
          <p:cNvSpPr txBox="1">
            <a:spLocks noRot="1" noChangeArrowheads="1"/>
          </p:cNvSpPr>
          <p:nvPr/>
        </p:nvSpPr>
        <p:spPr>
          <a:xfrm>
            <a:off x="769721" y="2258178"/>
            <a:ext cx="9434052" cy="821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 algn="just">
              <a:buFont typeface="Wingdings 3" panose="05040102010807070707" pitchFamily="18" charset="2"/>
              <a:buChar char=""/>
              <a:defRPr/>
            </a:pPr>
            <a:r>
              <a:rPr lang="sl-SI" altLang="sl-SI" dirty="0" smtClean="0"/>
              <a:t>Merilo je prikazano š številkami in nam pove, da je 1 cm na           zemljevidu 500 000 cm v naravi.    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379" y="3421379"/>
            <a:ext cx="15241" cy="15241"/>
          </a:xfrm>
          <a:prstGeom prst="rect">
            <a:avLst/>
          </a:prstGeom>
        </p:spPr>
      </p:pic>
      <p:sp>
        <p:nvSpPr>
          <p:cNvPr id="12" name="Naslov 1"/>
          <p:cNvSpPr txBox="1">
            <a:spLocks/>
          </p:cNvSpPr>
          <p:nvPr/>
        </p:nvSpPr>
        <p:spPr>
          <a:xfrm>
            <a:off x="4086215" y="1558828"/>
            <a:ext cx="2934017" cy="43059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11200" b="1" dirty="0" smtClean="0"/>
              <a:t>Merilo 1 : 500 000</a:t>
            </a:r>
            <a:r>
              <a:rPr lang="sl-SI" sz="3200" b="1" dirty="0" smtClean="0"/>
              <a:t>	</a:t>
            </a:r>
          </a:p>
        </p:txBody>
      </p:sp>
      <p:sp>
        <p:nvSpPr>
          <p:cNvPr id="16" name="Rectangle 7"/>
          <p:cNvSpPr txBox="1">
            <a:spLocks noRot="1" noChangeArrowheads="1"/>
          </p:cNvSpPr>
          <p:nvPr/>
        </p:nvSpPr>
        <p:spPr>
          <a:xfrm>
            <a:off x="769721" y="3470305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 algn="just">
              <a:buFont typeface="Wingdings 3" panose="05040102010807070707" pitchFamily="18" charset="2"/>
              <a:buChar char=""/>
              <a:defRPr/>
            </a:pPr>
            <a:r>
              <a:rPr lang="sl-SI" altLang="sl-SI" dirty="0" smtClean="0"/>
              <a:t>Primer izračuna:</a:t>
            </a:r>
          </a:p>
        </p:txBody>
      </p:sp>
      <p:sp>
        <p:nvSpPr>
          <p:cNvPr id="17" name="Rectangle 7"/>
          <p:cNvSpPr txBox="1">
            <a:spLocks noRot="1" noChangeArrowheads="1"/>
          </p:cNvSpPr>
          <p:nvPr/>
        </p:nvSpPr>
        <p:spPr>
          <a:xfrm>
            <a:off x="769721" y="4051777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sl-SI" altLang="sl-SI" dirty="0" smtClean="0"/>
              <a:t>       Z ravnilom izmerim razdaljo med Postojno in Pivko. </a:t>
            </a:r>
          </a:p>
        </p:txBody>
      </p:sp>
      <p:sp>
        <p:nvSpPr>
          <p:cNvPr id="18" name="Rectangle 7"/>
          <p:cNvSpPr txBox="1">
            <a:spLocks noRot="1" noChangeArrowheads="1"/>
          </p:cNvSpPr>
          <p:nvPr/>
        </p:nvSpPr>
        <p:spPr>
          <a:xfrm>
            <a:off x="1268700" y="4543390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sl-SI" altLang="sl-SI" dirty="0" smtClean="0"/>
              <a:t>Ta je 2 cm. </a:t>
            </a:r>
          </a:p>
        </p:txBody>
      </p:sp>
      <p:sp>
        <p:nvSpPr>
          <p:cNvPr id="19" name="Rectangle 7"/>
          <p:cNvSpPr txBox="1">
            <a:spLocks noRot="1" noChangeArrowheads="1"/>
          </p:cNvSpPr>
          <p:nvPr/>
        </p:nvSpPr>
        <p:spPr>
          <a:xfrm>
            <a:off x="1268700" y="5035003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sl-SI" altLang="sl-SI" dirty="0" smtClean="0"/>
              <a:t>Račun: 2 x 500 000cm = 1 000 000 cm </a:t>
            </a:r>
          </a:p>
        </p:txBody>
      </p:sp>
      <p:sp>
        <p:nvSpPr>
          <p:cNvPr id="20" name="Rectangle 7"/>
          <p:cNvSpPr txBox="1">
            <a:spLocks noRot="1" noChangeArrowheads="1"/>
          </p:cNvSpPr>
          <p:nvPr/>
        </p:nvSpPr>
        <p:spPr>
          <a:xfrm>
            <a:off x="1268700" y="5515636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sl-SI" altLang="sl-SI" dirty="0" smtClean="0"/>
              <a:t>Zračna razdalja med Postojno in  Pivko je 1 000 000 cm. </a:t>
            </a:r>
          </a:p>
        </p:txBody>
      </p:sp>
    </p:spTree>
    <p:extLst>
      <p:ext uri="{BB962C8B-B14F-4D97-AF65-F5344CB8AC3E}">
        <p14:creationId xmlns:p14="http://schemas.microsoft.com/office/powerpoint/2010/main" val="427454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FFFF00">
                <a:alpha val="20000"/>
              </a:srgb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379" y="3421379"/>
            <a:ext cx="15241" cy="15241"/>
          </a:xfrm>
          <a:prstGeom prst="rect">
            <a:avLst/>
          </a:prstGeom>
        </p:spPr>
      </p:pic>
      <p:sp>
        <p:nvSpPr>
          <p:cNvPr id="16" name="Rectangle 7"/>
          <p:cNvSpPr txBox="1">
            <a:spLocks noRot="1" noChangeArrowheads="1"/>
          </p:cNvSpPr>
          <p:nvPr/>
        </p:nvSpPr>
        <p:spPr>
          <a:xfrm>
            <a:off x="769721" y="3470305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 algn="just">
              <a:buFont typeface="Wingdings 3" panose="05040102010807070707" pitchFamily="18" charset="2"/>
              <a:buChar char=""/>
              <a:defRPr/>
            </a:pPr>
            <a:r>
              <a:rPr lang="sl-SI" altLang="sl-SI" dirty="0" smtClean="0"/>
              <a:t>Primer izračuna:</a:t>
            </a:r>
          </a:p>
        </p:txBody>
      </p:sp>
      <p:sp>
        <p:nvSpPr>
          <p:cNvPr id="17" name="Rectangle 7"/>
          <p:cNvSpPr txBox="1">
            <a:spLocks noRot="1" noChangeArrowheads="1"/>
          </p:cNvSpPr>
          <p:nvPr/>
        </p:nvSpPr>
        <p:spPr>
          <a:xfrm>
            <a:off x="769721" y="4051777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sl-SI" altLang="sl-SI" dirty="0" smtClean="0"/>
              <a:t>       Z ravnilom izmerim razdaljo med Postojno in Pivko. </a:t>
            </a:r>
          </a:p>
        </p:txBody>
      </p:sp>
      <p:sp>
        <p:nvSpPr>
          <p:cNvPr id="18" name="Rectangle 7"/>
          <p:cNvSpPr txBox="1">
            <a:spLocks noRot="1" noChangeArrowheads="1"/>
          </p:cNvSpPr>
          <p:nvPr/>
        </p:nvSpPr>
        <p:spPr>
          <a:xfrm>
            <a:off x="1268700" y="4543390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sl-SI" altLang="sl-SI" dirty="0" smtClean="0"/>
              <a:t>Ta je 2 cm. </a:t>
            </a:r>
          </a:p>
        </p:txBody>
      </p:sp>
      <p:sp>
        <p:nvSpPr>
          <p:cNvPr id="19" name="Rectangle 7"/>
          <p:cNvSpPr txBox="1">
            <a:spLocks noRot="1" noChangeArrowheads="1"/>
          </p:cNvSpPr>
          <p:nvPr/>
        </p:nvSpPr>
        <p:spPr>
          <a:xfrm>
            <a:off x="1268700" y="5035003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sl-SI" altLang="sl-SI" dirty="0" smtClean="0"/>
              <a:t>Račun: 2 x 5 km = 10 km </a:t>
            </a:r>
          </a:p>
        </p:txBody>
      </p:sp>
      <p:sp>
        <p:nvSpPr>
          <p:cNvPr id="20" name="Rectangle 7"/>
          <p:cNvSpPr txBox="1">
            <a:spLocks noRot="1" noChangeArrowheads="1"/>
          </p:cNvSpPr>
          <p:nvPr/>
        </p:nvSpPr>
        <p:spPr>
          <a:xfrm>
            <a:off x="1268700" y="5515636"/>
            <a:ext cx="9434052" cy="590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sl-SI" altLang="sl-SI" dirty="0" smtClean="0"/>
              <a:t>Zračna razdalja med Postojno in  Pivko je 10 km.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914747" y="711164"/>
            <a:ext cx="9144000" cy="673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l-SI" altLang="sl-SI" sz="3600" b="1" dirty="0" smtClean="0">
                <a:solidFill>
                  <a:srgbClr val="002060"/>
                </a:solidFill>
              </a:rPr>
              <a:t>UPORABA  OPISNEGA  MERILA</a:t>
            </a:r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2878819" y="1490980"/>
            <a:ext cx="5215855" cy="551169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7600" b="1" dirty="0" smtClean="0">
                <a:solidFill>
                  <a:srgbClr val="FF0000"/>
                </a:solidFill>
              </a:rPr>
              <a:t>  </a:t>
            </a:r>
            <a:r>
              <a:rPr lang="sl-SI" sz="6500" b="1" dirty="0" smtClean="0"/>
              <a:t>1 cm na zemljevidu je 5 km v naravi</a:t>
            </a:r>
            <a:endParaRPr lang="sl-SI" sz="3200" b="1" dirty="0" smtClean="0"/>
          </a:p>
        </p:txBody>
      </p:sp>
      <p:sp>
        <p:nvSpPr>
          <p:cNvPr id="15" name="Rectangle 7"/>
          <p:cNvSpPr txBox="1">
            <a:spLocks noRot="1" noChangeArrowheads="1"/>
          </p:cNvSpPr>
          <p:nvPr/>
        </p:nvSpPr>
        <p:spPr>
          <a:xfrm>
            <a:off x="769720" y="2429230"/>
            <a:ext cx="9434052" cy="821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 algn="just">
              <a:buFont typeface="Wingdings 3" panose="05040102010807070707" pitchFamily="18" charset="2"/>
              <a:buChar char=""/>
              <a:defRPr/>
            </a:pPr>
            <a:r>
              <a:rPr lang="sl-SI" altLang="sl-SI" dirty="0" smtClean="0"/>
              <a:t>Merilo je opisano z besedami in nam pove, da je 1 cm na           zemljevidu 5 km v naravi.    </a:t>
            </a:r>
          </a:p>
        </p:txBody>
      </p:sp>
      <p:pic>
        <p:nvPicPr>
          <p:cNvPr id="2050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07" y="3242120"/>
            <a:ext cx="2907393" cy="292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23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893038" y="412955"/>
            <a:ext cx="3148019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3300" b="1" dirty="0" smtClean="0"/>
              <a:t>ZAPIS V ZVEZEK</a:t>
            </a:r>
            <a:r>
              <a:rPr lang="sl-SI" sz="3200" b="1" dirty="0" smtClean="0"/>
              <a:t>	</a:t>
            </a: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893038" y="2937753"/>
            <a:ext cx="10581207" cy="32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sl-SI" sz="3000" b="1" dirty="0" smtClean="0">
                <a:solidFill>
                  <a:srgbClr val="002060"/>
                </a:solidFill>
              </a:rPr>
              <a:t>ORIENTACIJA je določanje položaja osebe ali objekta v pokrajini po izstopajočih objektih ali po straneh neba.</a:t>
            </a:r>
          </a:p>
          <a:p>
            <a:pPr marL="514350" indent="-514350">
              <a:buAutoNum type="arabicPeriod"/>
            </a:pPr>
            <a:endParaRPr lang="sl-SI" sz="3000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sl-SI" sz="3000" b="1" dirty="0" smtClean="0">
                <a:solidFill>
                  <a:srgbClr val="002060"/>
                </a:solidFill>
              </a:rPr>
              <a:t>ZEMLJEVID je kos papirja, na katerem je pokrajina prikazana pomanjšano v tlorisu iz ptičje perspektive. Sever (S) je na zgornjem robu.</a:t>
            </a:r>
          </a:p>
          <a:p>
            <a:pPr marL="514350" indent="-514350">
              <a:buAutoNum type="arabicPeriod"/>
            </a:pPr>
            <a:endParaRPr lang="sl-SI" sz="3000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sl-SI" sz="3000" b="1" dirty="0" smtClean="0">
                <a:solidFill>
                  <a:srgbClr val="002060"/>
                </a:solidFill>
              </a:rPr>
              <a:t>GEODET meri razdalje v naravi za potrebe izdelave zemljevida.</a:t>
            </a:r>
          </a:p>
          <a:p>
            <a:pPr marL="514350" indent="-514350">
              <a:buAutoNum type="arabicPeriod"/>
            </a:pPr>
            <a:endParaRPr lang="sl-SI" sz="3000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sl-SI" sz="3000" b="1" dirty="0" smtClean="0">
                <a:solidFill>
                  <a:srgbClr val="002060"/>
                </a:solidFill>
              </a:rPr>
              <a:t>KARTOGRAF je strokovnjak za risanje in izdelavo kart – zemljevidov.</a:t>
            </a:r>
          </a:p>
          <a:p>
            <a:r>
              <a:rPr lang="sl-SI" sz="3200" b="1" dirty="0" smtClean="0"/>
              <a:t>	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585033" y="1231613"/>
            <a:ext cx="5684744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6500" b="1" dirty="0" smtClean="0">
                <a:solidFill>
                  <a:srgbClr val="00CC00"/>
                </a:solidFill>
              </a:rPr>
              <a:t>ORIENTACIJA  V PROSTORU</a:t>
            </a:r>
            <a:r>
              <a:rPr lang="sl-SI" sz="3200" b="1" dirty="0" smtClean="0"/>
              <a:t>	</a:t>
            </a: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4188540" y="1527624"/>
            <a:ext cx="2095122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b="1" dirty="0" smtClean="0">
                <a:solidFill>
                  <a:srgbClr val="002060"/>
                </a:solidFill>
              </a:rPr>
              <a:t>(SDZ/ 32 – 41)	</a:t>
            </a: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408052" y="2372153"/>
            <a:ext cx="6519638" cy="56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7600" b="1" dirty="0">
                <a:solidFill>
                  <a:srgbClr val="FF0000"/>
                </a:solidFill>
              </a:rPr>
              <a:t> </a:t>
            </a:r>
            <a:r>
              <a:rPr lang="sl-SI" sz="6500" b="1" dirty="0" smtClean="0">
                <a:solidFill>
                  <a:srgbClr val="FF0000"/>
                </a:solidFill>
              </a:rPr>
              <a:t>ZEMLJEVID IN ORIENTACIJA Z ZEMLJEVIDOM</a:t>
            </a:r>
            <a:r>
              <a:rPr lang="sl-SI" sz="32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48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8059" y="2476223"/>
            <a:ext cx="10515600" cy="1325563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002060"/>
                </a:solidFill>
              </a:rPr>
              <a:t>V zvezek prepiši tudi miselni vzorec na naslednji strani!</a:t>
            </a:r>
            <a:endParaRPr lang="sl-SI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ska">
  <a:themeElements>
    <a:clrScheme name="Metropolitansk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sk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sk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</TotalTime>
  <Words>498</Words>
  <Application>Microsoft Office PowerPoint</Application>
  <PresentationFormat>Širokozaslonsko</PresentationFormat>
  <Paragraphs>90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 3</vt:lpstr>
      <vt:lpstr>Metropolitanska</vt:lpstr>
      <vt:lpstr>Officeova tema</vt:lpstr>
      <vt:lpstr>ORIENTACIJA V PROSTORU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V zvezek prepiši tudi miselni vzorec na naslednji strani!</vt:lpstr>
      <vt:lpstr>PowerPointova predstavitev</vt:lpstr>
      <vt:lpstr>V zvezek prepiši in reši nalogo na naslednji strani!</vt:lpstr>
      <vt:lpstr>PowerPointova predstavitev</vt:lpstr>
      <vt:lpstr>Pisno reši še 1. vajo v SDZ, na str. 37.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masef</dc:creator>
  <cp:lastModifiedBy>Windows User</cp:lastModifiedBy>
  <cp:revision>146</cp:revision>
  <dcterms:created xsi:type="dcterms:W3CDTF">2020-11-10T09:54:45Z</dcterms:created>
  <dcterms:modified xsi:type="dcterms:W3CDTF">2020-11-17T15:29:23Z</dcterms:modified>
</cp:coreProperties>
</file>