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3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4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4" r:id="rId2"/>
    <p:sldMasterId id="2147483745" r:id="rId3"/>
    <p:sldMasterId id="2147483779" r:id="rId4"/>
    <p:sldMasterId id="2147483813" r:id="rId5"/>
  </p:sldMasterIdLst>
  <p:sldIdLst>
    <p:sldId id="300" r:id="rId6"/>
    <p:sldId id="256" r:id="rId7"/>
    <p:sldId id="292" r:id="rId8"/>
    <p:sldId id="279" r:id="rId9"/>
    <p:sldId id="280" r:id="rId10"/>
    <p:sldId id="293" r:id="rId11"/>
    <p:sldId id="289" r:id="rId12"/>
    <p:sldId id="259" r:id="rId13"/>
    <p:sldId id="258" r:id="rId14"/>
    <p:sldId id="295" r:id="rId15"/>
    <p:sldId id="296" r:id="rId16"/>
    <p:sldId id="297" r:id="rId17"/>
    <p:sldId id="298" r:id="rId18"/>
    <p:sldId id="299" r:id="rId19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30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2A82D-E8AC-4A18-BA5A-FAF9629F045B}" type="datetimeFigureOut">
              <a:rPr lang="sl-SI" smtClean="0"/>
              <a:t>8. 12. 2020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CF3B-04B4-4433-A6F7-825A36CF9FC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65559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2A82D-E8AC-4A18-BA5A-FAF9629F045B}" type="datetimeFigureOut">
              <a:rPr lang="sl-SI" smtClean="0"/>
              <a:t>8. 12. 2020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CF3B-04B4-4433-A6F7-825A36CF9FC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67178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2A82D-E8AC-4A18-BA5A-FAF9629F045B}" type="datetimeFigureOut">
              <a:rPr lang="sl-SI" smtClean="0"/>
              <a:t>8. 12. 2020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CF3B-04B4-4433-A6F7-825A36CF9FCD}" type="slidenum">
              <a:rPr lang="sl-SI" smtClean="0"/>
              <a:t>‹#›</a:t>
            </a:fld>
            <a:endParaRPr lang="sl-SI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073347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2A82D-E8AC-4A18-BA5A-FAF9629F045B}" type="datetimeFigureOut">
              <a:rPr lang="sl-SI" smtClean="0"/>
              <a:t>8. 12. 2020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CF3B-04B4-4433-A6F7-825A36CF9FC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436646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2A82D-E8AC-4A18-BA5A-FAF9629F045B}" type="datetimeFigureOut">
              <a:rPr lang="sl-SI" smtClean="0"/>
              <a:t>8. 12. 2020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CF3B-04B4-4433-A6F7-825A36CF9FCD}" type="slidenum">
              <a:rPr lang="sl-SI" smtClean="0"/>
              <a:t>‹#›</a:t>
            </a:fld>
            <a:endParaRPr lang="sl-SI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580989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2A82D-E8AC-4A18-BA5A-FAF9629F045B}" type="datetimeFigureOut">
              <a:rPr lang="sl-SI" smtClean="0"/>
              <a:t>8. 12. 2020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CF3B-04B4-4433-A6F7-825A36CF9FC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275477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2A82D-E8AC-4A18-BA5A-FAF9629F045B}" type="datetimeFigureOut">
              <a:rPr lang="sl-SI" smtClean="0"/>
              <a:t>8. 12. 2020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CF3B-04B4-4433-A6F7-825A36CF9FC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887001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2A82D-E8AC-4A18-BA5A-FAF9629F045B}" type="datetimeFigureOut">
              <a:rPr lang="sl-SI" smtClean="0"/>
              <a:t>8. 12. 2020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CF3B-04B4-4433-A6F7-825A36CF9FC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391366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2A82D-E8AC-4A18-BA5A-FAF9629F045B}" type="datetimeFigureOut">
              <a:rPr lang="sl-SI" smtClean="0"/>
              <a:t>8. 12. 2020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CF3B-04B4-4433-A6F7-825A36CF9FC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463422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2A82D-E8AC-4A18-BA5A-FAF9629F045B}" type="datetimeFigureOut">
              <a:rPr lang="sl-SI" smtClean="0"/>
              <a:t>8. 12. 2020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CF3B-04B4-4433-A6F7-825A36CF9FC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292123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2A82D-E8AC-4A18-BA5A-FAF9629F045B}" type="datetimeFigureOut">
              <a:rPr lang="sl-SI" smtClean="0"/>
              <a:t>8. 12. 2020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CF3B-04B4-4433-A6F7-825A36CF9FC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26719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2A82D-E8AC-4A18-BA5A-FAF9629F045B}" type="datetimeFigureOut">
              <a:rPr lang="sl-SI" smtClean="0"/>
              <a:t>8. 12. 2020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CF3B-04B4-4433-A6F7-825A36CF9FC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140648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2A82D-E8AC-4A18-BA5A-FAF9629F045B}" type="datetimeFigureOut">
              <a:rPr lang="sl-SI" smtClean="0"/>
              <a:t>8. 12. 2020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CF3B-04B4-4433-A6F7-825A36CF9FC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805087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2A82D-E8AC-4A18-BA5A-FAF9629F045B}" type="datetimeFigureOut">
              <a:rPr lang="sl-SI" smtClean="0"/>
              <a:t>8. 12. 2020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CF3B-04B4-4433-A6F7-825A36CF9FC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520115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2A82D-E8AC-4A18-BA5A-FAF9629F045B}" type="datetimeFigureOut">
              <a:rPr lang="sl-SI" smtClean="0"/>
              <a:t>8. 12. 2020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CF3B-04B4-4433-A6F7-825A36CF9FC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50694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2A82D-E8AC-4A18-BA5A-FAF9629F045B}" type="datetimeFigureOut">
              <a:rPr lang="sl-SI" smtClean="0"/>
              <a:t>8. 12. 2020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CF3B-04B4-4433-A6F7-825A36CF9FC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572353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2A82D-E8AC-4A18-BA5A-FAF9629F045B}" type="datetimeFigureOut">
              <a:rPr lang="sl-SI" smtClean="0"/>
              <a:t>8. 12. 2020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CF3B-04B4-4433-A6F7-825A36CF9FC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002562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2A82D-E8AC-4A18-BA5A-FAF9629F045B}" type="datetimeFigureOut">
              <a:rPr lang="sl-SI" smtClean="0"/>
              <a:t>8. 12. 2020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CF3B-04B4-4433-A6F7-825A36CF9FC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637338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2A82D-E8AC-4A18-BA5A-FAF9629F045B}" type="datetimeFigureOut">
              <a:rPr lang="sl-SI" smtClean="0"/>
              <a:t>8. 12. 2020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CF3B-04B4-4433-A6F7-825A36CF9FC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453442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2A82D-E8AC-4A18-BA5A-FAF9629F045B}" type="datetimeFigureOut">
              <a:rPr lang="sl-SI" smtClean="0"/>
              <a:t>8. 12. 2020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CF3B-04B4-4433-A6F7-825A36CF9FCD}" type="slidenum">
              <a:rPr lang="sl-SI" smtClean="0"/>
              <a:t>‹#›</a:t>
            </a:fld>
            <a:endParaRPr lang="sl-SI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430596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2A82D-E8AC-4A18-BA5A-FAF9629F045B}" type="datetimeFigureOut">
              <a:rPr lang="sl-SI" smtClean="0"/>
              <a:t>8. 12. 2020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CF3B-04B4-4433-A6F7-825A36CF9FC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891525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2A82D-E8AC-4A18-BA5A-FAF9629F045B}" type="datetimeFigureOut">
              <a:rPr lang="sl-SI" smtClean="0"/>
              <a:t>8. 12. 2020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CF3B-04B4-4433-A6F7-825A36CF9FCD}" type="slidenum">
              <a:rPr lang="sl-SI" smtClean="0"/>
              <a:t>‹#›</a:t>
            </a:fld>
            <a:endParaRPr lang="sl-SI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40061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2A82D-E8AC-4A18-BA5A-FAF9629F045B}" type="datetimeFigureOut">
              <a:rPr lang="sl-SI" smtClean="0"/>
              <a:t>8. 12. 2020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CF3B-04B4-4433-A6F7-825A36CF9FC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669001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2A82D-E8AC-4A18-BA5A-FAF9629F045B}" type="datetimeFigureOut">
              <a:rPr lang="sl-SI" smtClean="0"/>
              <a:t>8. 12. 2020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CF3B-04B4-4433-A6F7-825A36CF9FC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375759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2A82D-E8AC-4A18-BA5A-FAF9629F045B}" type="datetimeFigureOut">
              <a:rPr lang="sl-SI" smtClean="0"/>
              <a:t>8. 12. 2020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CF3B-04B4-4433-A6F7-825A36CF9FC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073114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2A82D-E8AC-4A18-BA5A-FAF9629F045B}" type="datetimeFigureOut">
              <a:rPr lang="sl-SI" smtClean="0"/>
              <a:t>8. 12. 2020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CF3B-04B4-4433-A6F7-825A36CF9FC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742070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2A82D-E8AC-4A18-BA5A-FAF9629F045B}" type="datetimeFigureOut">
              <a:rPr lang="sl-SI" smtClean="0"/>
              <a:t>8. 12. 2020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CF3B-04B4-4433-A6F7-825A36CF9FC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9989258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2A82D-E8AC-4A18-BA5A-FAF9629F045B}" type="datetimeFigureOut">
              <a:rPr lang="sl-SI" smtClean="0"/>
              <a:t>8. 12. 2020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CF3B-04B4-4433-A6F7-825A36CF9FC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8282553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2A82D-E8AC-4A18-BA5A-FAF9629F045B}" type="datetimeFigureOut">
              <a:rPr lang="sl-SI" smtClean="0"/>
              <a:t>8. 12. 2020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CF3B-04B4-4433-A6F7-825A36CF9FC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4500303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2A82D-E8AC-4A18-BA5A-FAF9629F045B}" type="datetimeFigureOut">
              <a:rPr lang="sl-SI" smtClean="0"/>
              <a:t>8. 12. 2020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CF3B-04B4-4433-A6F7-825A36CF9FC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4242457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2A82D-E8AC-4A18-BA5A-FAF9629F045B}" type="datetimeFigureOut">
              <a:rPr lang="sl-SI" smtClean="0"/>
              <a:t>8. 12. 2020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CF3B-04B4-4433-A6F7-825A36CF9FC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2472459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2A82D-E8AC-4A18-BA5A-FAF9629F045B}" type="datetimeFigureOut">
              <a:rPr lang="sl-SI" smtClean="0"/>
              <a:t>8. 12. 2020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CF3B-04B4-4433-A6F7-825A36CF9FC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3774724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2A82D-E8AC-4A18-BA5A-FAF9629F045B}" type="datetimeFigureOut">
              <a:rPr lang="sl-SI" smtClean="0"/>
              <a:t>8. 12. 2020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CF3B-04B4-4433-A6F7-825A36CF9FC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69433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2A82D-E8AC-4A18-BA5A-FAF9629F045B}" type="datetimeFigureOut">
              <a:rPr lang="sl-SI" smtClean="0"/>
              <a:t>8. 12. 2020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CF3B-04B4-4433-A6F7-825A36CF9FC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8621574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2A82D-E8AC-4A18-BA5A-FAF9629F045B}" type="datetimeFigureOut">
              <a:rPr lang="sl-SI" smtClean="0"/>
              <a:t>8. 12. 2020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CF3B-04B4-4433-A6F7-825A36CF9FC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6612703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2A82D-E8AC-4A18-BA5A-FAF9629F045B}" type="datetimeFigureOut">
              <a:rPr lang="sl-SI" smtClean="0"/>
              <a:t>8. 12. 2020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CF3B-04B4-4433-A6F7-825A36CF9FC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295310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2A82D-E8AC-4A18-BA5A-FAF9629F045B}" type="datetimeFigureOut">
              <a:rPr lang="sl-SI" smtClean="0"/>
              <a:t>8. 12. 2020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CF3B-04B4-4433-A6F7-825A36CF9FC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9191503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2A82D-E8AC-4A18-BA5A-FAF9629F045B}" type="datetimeFigureOut">
              <a:rPr lang="sl-SI" smtClean="0"/>
              <a:t>8. 12. 2020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CF3B-04B4-4433-A6F7-825A36CF9FCD}" type="slidenum">
              <a:rPr lang="sl-SI" smtClean="0"/>
              <a:t>‹#›</a:t>
            </a:fld>
            <a:endParaRPr lang="sl-SI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5707195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2A82D-E8AC-4A18-BA5A-FAF9629F045B}" type="datetimeFigureOut">
              <a:rPr lang="sl-SI" smtClean="0"/>
              <a:t>8. 12. 2020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CF3B-04B4-4433-A6F7-825A36CF9FC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2626903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2A82D-E8AC-4A18-BA5A-FAF9629F045B}" type="datetimeFigureOut">
              <a:rPr lang="sl-SI" smtClean="0"/>
              <a:t>8. 12. 2020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CF3B-04B4-4433-A6F7-825A36CF9FCD}" type="slidenum">
              <a:rPr lang="sl-SI" smtClean="0"/>
              <a:t>‹#›</a:t>
            </a:fld>
            <a:endParaRPr lang="sl-SI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9379217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2A82D-E8AC-4A18-BA5A-FAF9629F045B}" type="datetimeFigureOut">
              <a:rPr lang="sl-SI" smtClean="0"/>
              <a:t>8. 12. 2020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CF3B-04B4-4433-A6F7-825A36CF9FC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3707660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2A82D-E8AC-4A18-BA5A-FAF9629F045B}" type="datetimeFigureOut">
              <a:rPr lang="sl-SI" smtClean="0"/>
              <a:t>8. 12. 2020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CF3B-04B4-4433-A6F7-825A36CF9FC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8421451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2A82D-E8AC-4A18-BA5A-FAF9629F045B}" type="datetimeFigureOut">
              <a:rPr lang="sl-SI" smtClean="0"/>
              <a:t>8. 12. 2020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CF3B-04B4-4433-A6F7-825A36CF9FC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3518700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2A82D-E8AC-4A18-BA5A-FAF9629F045B}" type="datetimeFigureOut">
              <a:rPr lang="sl-SI" smtClean="0"/>
              <a:t>8. 12. 2020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CF3B-04B4-4433-A6F7-825A36CF9FC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09017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2A82D-E8AC-4A18-BA5A-FAF9629F045B}" type="datetimeFigureOut">
              <a:rPr lang="sl-SI" smtClean="0"/>
              <a:t>8. 12. 2020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CF3B-04B4-4433-A6F7-825A36CF9FC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4365379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2A82D-E8AC-4A18-BA5A-FAF9629F045B}" type="datetimeFigureOut">
              <a:rPr lang="sl-SI" smtClean="0"/>
              <a:t>8. 12. 2020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CF3B-04B4-4433-A6F7-825A36CF9FC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1577702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2A82D-E8AC-4A18-BA5A-FAF9629F045B}" type="datetimeFigureOut">
              <a:rPr lang="sl-SI" smtClean="0"/>
              <a:t>8. 12. 2020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CF3B-04B4-4433-A6F7-825A36CF9FC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5137899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2A82D-E8AC-4A18-BA5A-FAF9629F045B}" type="datetimeFigureOut">
              <a:rPr lang="sl-SI" smtClean="0"/>
              <a:t>8. 12. 2020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CF3B-04B4-4433-A6F7-825A36CF9FC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8009050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2A82D-E8AC-4A18-BA5A-FAF9629F045B}" type="datetimeFigureOut">
              <a:rPr lang="sl-SI" smtClean="0"/>
              <a:t>8. 12. 2020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CF3B-04B4-4433-A6F7-825A36CF9FC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4887822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2A82D-E8AC-4A18-BA5A-FAF9629F045B}" type="datetimeFigureOut">
              <a:rPr lang="sl-SI" smtClean="0"/>
              <a:t>8. 12. 2020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CF3B-04B4-4433-A6F7-825A36CF9FC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5355457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2A82D-E8AC-4A18-BA5A-FAF9629F045B}" type="datetimeFigureOut">
              <a:rPr lang="sl-SI" smtClean="0"/>
              <a:t>8. 12. 2020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CF3B-04B4-4433-A6F7-825A36CF9FC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0755111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2A82D-E8AC-4A18-BA5A-FAF9629F045B}" type="datetimeFigureOut">
              <a:rPr lang="sl-SI" smtClean="0"/>
              <a:t>8. 12. 2020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CF3B-04B4-4433-A6F7-825A36CF9FC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4724495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2A82D-E8AC-4A18-BA5A-FAF9629F045B}" type="datetimeFigureOut">
              <a:rPr lang="sl-SI" smtClean="0"/>
              <a:t>8. 12. 2020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CF3B-04B4-4433-A6F7-825A36CF9FC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0118544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2A82D-E8AC-4A18-BA5A-FAF9629F045B}" type="datetimeFigureOut">
              <a:rPr lang="sl-SI" smtClean="0"/>
              <a:t>8. 12. 2020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CF3B-04B4-4433-A6F7-825A36CF9FC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7555644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2A82D-E8AC-4A18-BA5A-FAF9629F045B}" type="datetimeFigureOut">
              <a:rPr lang="sl-SI" smtClean="0"/>
              <a:t>8. 12. 2020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CF3B-04B4-4433-A6F7-825A36CF9FCD}" type="slidenum">
              <a:rPr lang="sl-SI" smtClean="0"/>
              <a:t>‹#›</a:t>
            </a:fld>
            <a:endParaRPr lang="sl-SI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70157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2A82D-E8AC-4A18-BA5A-FAF9629F045B}" type="datetimeFigureOut">
              <a:rPr lang="sl-SI" smtClean="0"/>
              <a:t>8. 12. 2020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CF3B-04B4-4433-A6F7-825A36CF9FC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6191629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2A82D-E8AC-4A18-BA5A-FAF9629F045B}" type="datetimeFigureOut">
              <a:rPr lang="sl-SI" smtClean="0"/>
              <a:t>8. 12. 2020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CF3B-04B4-4433-A6F7-825A36CF9FC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0484457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2A82D-E8AC-4A18-BA5A-FAF9629F045B}" type="datetimeFigureOut">
              <a:rPr lang="sl-SI" smtClean="0"/>
              <a:t>8. 12. 2020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CF3B-04B4-4433-A6F7-825A36CF9FCD}" type="slidenum">
              <a:rPr lang="sl-SI" smtClean="0"/>
              <a:t>‹#›</a:t>
            </a:fld>
            <a:endParaRPr lang="sl-SI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9166525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2A82D-E8AC-4A18-BA5A-FAF9629F045B}" type="datetimeFigureOut">
              <a:rPr lang="sl-SI" smtClean="0"/>
              <a:t>8. 12. 2020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CF3B-04B4-4433-A6F7-825A36CF9FC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1276239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2A82D-E8AC-4A18-BA5A-FAF9629F045B}" type="datetimeFigureOut">
              <a:rPr lang="sl-SI" smtClean="0"/>
              <a:t>8. 12. 2020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CF3B-04B4-4433-A6F7-825A36CF9FC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8808802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2A82D-E8AC-4A18-BA5A-FAF9629F045B}" type="datetimeFigureOut">
              <a:rPr lang="sl-SI" smtClean="0"/>
              <a:t>8. 12. 2020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CF3B-04B4-4433-A6F7-825A36CF9FC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4539993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2A82D-E8AC-4A18-BA5A-FAF9629F045B}" type="datetimeFigureOut">
              <a:rPr lang="sl-SI" smtClean="0"/>
              <a:t>8. 12. 2020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CF3B-04B4-4433-A6F7-825A36CF9FC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2300708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2A82D-E8AC-4A18-BA5A-FAF9629F045B}" type="datetimeFigureOut">
              <a:rPr lang="sl-SI" smtClean="0"/>
              <a:t>8. 12. 2020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CF3B-04B4-4433-A6F7-825A36CF9FC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7914970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2A82D-E8AC-4A18-BA5A-FAF9629F045B}" type="datetimeFigureOut">
              <a:rPr lang="sl-SI" smtClean="0"/>
              <a:t>8. 12. 2020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CF3B-04B4-4433-A6F7-825A36CF9FC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1965676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2A82D-E8AC-4A18-BA5A-FAF9629F045B}" type="datetimeFigureOut">
              <a:rPr lang="sl-SI" smtClean="0"/>
              <a:t>8. 12. 2020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CF3B-04B4-4433-A6F7-825A36CF9FC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8765470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2A82D-E8AC-4A18-BA5A-FAF9629F045B}" type="datetimeFigureOut">
              <a:rPr lang="sl-SI" smtClean="0"/>
              <a:t>8. 12. 2020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CF3B-04B4-4433-A6F7-825A36CF9FC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52938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2A82D-E8AC-4A18-BA5A-FAF9629F045B}" type="datetimeFigureOut">
              <a:rPr lang="sl-SI" smtClean="0"/>
              <a:t>8. 12. 2020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CF3B-04B4-4433-A6F7-825A36CF9FC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7616178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2A82D-E8AC-4A18-BA5A-FAF9629F045B}" type="datetimeFigureOut">
              <a:rPr lang="sl-SI" smtClean="0"/>
              <a:t>8. 12. 2020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CF3B-04B4-4433-A6F7-825A36CF9FC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9121558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2A82D-E8AC-4A18-BA5A-FAF9629F045B}" type="datetimeFigureOut">
              <a:rPr lang="sl-SI" smtClean="0"/>
              <a:t>8. 12. 2020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CF3B-04B4-4433-A6F7-825A36CF9FC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6365450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2A82D-E8AC-4A18-BA5A-FAF9629F045B}" type="datetimeFigureOut">
              <a:rPr lang="sl-SI" smtClean="0"/>
              <a:t>8. 12. 2020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CF3B-04B4-4433-A6F7-825A36CF9FC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8614232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2A82D-E8AC-4A18-BA5A-FAF9629F045B}" type="datetimeFigureOut">
              <a:rPr lang="sl-SI" smtClean="0"/>
              <a:t>8. 12. 2020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CF3B-04B4-4433-A6F7-825A36CF9FC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8622546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2A82D-E8AC-4A18-BA5A-FAF9629F045B}" type="datetimeFigureOut">
              <a:rPr lang="sl-SI" smtClean="0"/>
              <a:t>8. 12. 2020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CF3B-04B4-4433-A6F7-825A36CF9FC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6059151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2A82D-E8AC-4A18-BA5A-FAF9629F045B}" type="datetimeFigureOut">
              <a:rPr lang="sl-SI" smtClean="0"/>
              <a:t>8. 12. 2020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CF3B-04B4-4433-A6F7-825A36CF9FCD}" type="slidenum">
              <a:rPr lang="sl-SI" smtClean="0"/>
              <a:t>‹#›</a:t>
            </a:fld>
            <a:endParaRPr lang="sl-SI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8028770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2A82D-E8AC-4A18-BA5A-FAF9629F045B}" type="datetimeFigureOut">
              <a:rPr lang="sl-SI" smtClean="0"/>
              <a:t>8. 12. 2020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CF3B-04B4-4433-A6F7-825A36CF9FC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2878646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2A82D-E8AC-4A18-BA5A-FAF9629F045B}" type="datetimeFigureOut">
              <a:rPr lang="sl-SI" smtClean="0"/>
              <a:t>8. 12. 2020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CF3B-04B4-4433-A6F7-825A36CF9FCD}" type="slidenum">
              <a:rPr lang="sl-SI" smtClean="0"/>
              <a:t>‹#›</a:t>
            </a:fld>
            <a:endParaRPr lang="sl-SI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3024620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2A82D-E8AC-4A18-BA5A-FAF9629F045B}" type="datetimeFigureOut">
              <a:rPr lang="sl-SI" smtClean="0"/>
              <a:t>8. 12. 2020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CF3B-04B4-4433-A6F7-825A36CF9FC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0398229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2A82D-E8AC-4A18-BA5A-FAF9629F045B}" type="datetimeFigureOut">
              <a:rPr lang="sl-SI" smtClean="0"/>
              <a:t>8. 12. 2020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CF3B-04B4-4433-A6F7-825A36CF9FC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52204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2A82D-E8AC-4A18-BA5A-FAF9629F045B}" type="datetimeFigureOut">
              <a:rPr lang="sl-SI" smtClean="0"/>
              <a:t>8. 12. 2020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CF3B-04B4-4433-A6F7-825A36CF9FC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5162710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2A82D-E8AC-4A18-BA5A-FAF9629F045B}" type="datetimeFigureOut">
              <a:rPr lang="sl-SI" smtClean="0"/>
              <a:t>8. 12. 2020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CF3B-04B4-4433-A6F7-825A36CF9FC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82586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2A82D-E8AC-4A18-BA5A-FAF9629F045B}" type="datetimeFigureOut">
              <a:rPr lang="sl-SI" smtClean="0"/>
              <a:t>8. 12. 2020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CF3B-04B4-4433-A6F7-825A36CF9FC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16300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50.xml"/><Relationship Id="rId16" Type="http://schemas.openxmlformats.org/officeDocument/2006/relationships/slideLayout" Target="../slideLayouts/slideLayout64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6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13" Type="http://schemas.openxmlformats.org/officeDocument/2006/relationships/slideLayout" Target="../slideLayouts/slideLayout77.xml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76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66.xml"/><Relationship Id="rId16" Type="http://schemas.openxmlformats.org/officeDocument/2006/relationships/slideLayout" Target="../slideLayouts/slideLayout80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5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7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Relationship Id="rId14" Type="http://schemas.openxmlformats.org/officeDocument/2006/relationships/slideLayout" Target="../slideLayouts/slideLayout7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F2A82D-E8AC-4A18-BA5A-FAF9629F045B}" type="datetimeFigureOut">
              <a:rPr lang="sl-SI" smtClean="0"/>
              <a:t>8. 12. 2020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B04CF3B-04B4-4433-A6F7-825A36CF9FC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1051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F2A82D-E8AC-4A18-BA5A-FAF9629F045B}" type="datetimeFigureOut">
              <a:rPr lang="sl-SI" smtClean="0"/>
              <a:t>8. 12. 2020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B04CF3B-04B4-4433-A6F7-825A36CF9FC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311796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F2A82D-E8AC-4A18-BA5A-FAF9629F045B}" type="datetimeFigureOut">
              <a:rPr lang="sl-SI" smtClean="0"/>
              <a:t>8. 12. 2020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B04CF3B-04B4-4433-A6F7-825A36CF9FC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038459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  <p:sldLayoutId id="2147483758" r:id="rId13"/>
    <p:sldLayoutId id="2147483759" r:id="rId14"/>
    <p:sldLayoutId id="2147483760" r:id="rId15"/>
    <p:sldLayoutId id="214748376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F2A82D-E8AC-4A18-BA5A-FAF9629F045B}" type="datetimeFigureOut">
              <a:rPr lang="sl-SI" smtClean="0"/>
              <a:t>8. 12. 2020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B04CF3B-04B4-4433-A6F7-825A36CF9FC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021160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791" r:id="rId12"/>
    <p:sldLayoutId id="2147483792" r:id="rId13"/>
    <p:sldLayoutId id="2147483793" r:id="rId14"/>
    <p:sldLayoutId id="2147483794" r:id="rId15"/>
    <p:sldLayoutId id="214748379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F2A82D-E8AC-4A18-BA5A-FAF9629F045B}" type="datetimeFigureOut">
              <a:rPr lang="sl-SI" smtClean="0"/>
              <a:t>8. 12. 2020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B04CF3B-04B4-4433-A6F7-825A36CF9FC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501814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  <p:sldLayoutId id="2147483825" r:id="rId12"/>
    <p:sldLayoutId id="2147483826" r:id="rId13"/>
    <p:sldLayoutId id="2147483827" r:id="rId14"/>
    <p:sldLayoutId id="2147483828" r:id="rId15"/>
    <p:sldLayoutId id="214748382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3.pn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3.png"/><Relationship Id="rId5" Type="http://schemas.openxmlformats.org/officeDocument/2006/relationships/image" Target="../media/image15.jpe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image" Target="../media/image3.pn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5" Type="http://schemas.openxmlformats.org/officeDocument/2006/relationships/image" Target="../media/image3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media13.m4a"/><Relationship Id="rId2" Type="http://schemas.microsoft.com/office/2007/relationships/media" Target="../media/media13.m4a"/><Relationship Id="rId1" Type="http://schemas.openxmlformats.org/officeDocument/2006/relationships/tags" Target="../tags/tag4.xml"/><Relationship Id="rId6" Type="http://schemas.openxmlformats.org/officeDocument/2006/relationships/image" Target="../media/image3.png"/><Relationship Id="rId5" Type="http://schemas.openxmlformats.org/officeDocument/2006/relationships/image" Target="../media/image19.jpeg"/><Relationship Id="rId4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2" Type="http://schemas.microsoft.com/office/2007/relationships/media" Target="../media/media2.m4a"/><Relationship Id="rId1" Type="http://schemas.openxmlformats.org/officeDocument/2006/relationships/tags" Target="../tags/tag1.xml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4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2" Type="http://schemas.microsoft.com/office/2007/relationships/media" Target="../media/media3.m4a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4.jpg"/><Relationship Id="rId4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3.pn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audio" Target="../media/media5.m4a"/><Relationship Id="rId7" Type="http://schemas.openxmlformats.org/officeDocument/2006/relationships/image" Target="../media/image8.jpeg"/><Relationship Id="rId12" Type="http://schemas.openxmlformats.org/officeDocument/2006/relationships/image" Target="../media/image3.png"/><Relationship Id="rId2" Type="http://schemas.microsoft.com/office/2007/relationships/media" Target="../media/media5.m4a"/><Relationship Id="rId1" Type="http://schemas.openxmlformats.org/officeDocument/2006/relationships/tags" Target="../tags/tag3.xml"/><Relationship Id="rId6" Type="http://schemas.openxmlformats.org/officeDocument/2006/relationships/image" Target="../media/image7.jpe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jpeg"/><Relationship Id="rId4" Type="http://schemas.openxmlformats.org/officeDocument/2006/relationships/slideLayout" Target="../slideLayouts/slideLayout65.xml"/><Relationship Id="rId9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3210" y="683909"/>
            <a:ext cx="5629275" cy="478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7164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1"/>
          <p:cNvSpPr txBox="1">
            <a:spLocks/>
          </p:cNvSpPr>
          <p:nvPr/>
        </p:nvSpPr>
        <p:spPr>
          <a:xfrm>
            <a:off x="729214" y="1923068"/>
            <a:ext cx="6864109" cy="18790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l-SI" sz="4400" dirty="0" smtClean="0"/>
              <a:t>SLOVENIJA </a:t>
            </a:r>
            <a:r>
              <a:rPr lang="sl-SI" sz="4400" dirty="0"/>
              <a:t> </a:t>
            </a:r>
            <a:r>
              <a:rPr lang="sl-SI" sz="4400" dirty="0" smtClean="0"/>
              <a:t>NA </a:t>
            </a:r>
          </a:p>
          <a:p>
            <a:r>
              <a:rPr lang="sl-SI" sz="4400" dirty="0" smtClean="0"/>
              <a:t>ZEMLJEVIDU SVETA</a:t>
            </a:r>
            <a:endParaRPr lang="sl-SI" sz="4400" dirty="0"/>
          </a:p>
        </p:txBody>
      </p:sp>
      <p:grpSp>
        <p:nvGrpSpPr>
          <p:cNvPr id="5" name="Skupina 4"/>
          <p:cNvGrpSpPr/>
          <p:nvPr/>
        </p:nvGrpSpPr>
        <p:grpSpPr>
          <a:xfrm>
            <a:off x="6363845" y="1838227"/>
            <a:ext cx="5039281" cy="4070973"/>
            <a:chOff x="6344992" y="1923068"/>
            <a:chExt cx="5039281" cy="4070973"/>
          </a:xfrm>
        </p:grpSpPr>
        <p:pic>
          <p:nvPicPr>
            <p:cNvPr id="2050" name="Picture 2" descr="glob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3323" y="2203091"/>
              <a:ext cx="3790950" cy="37909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Svetovni zemljevid - psihična karta sveta Plakat, Poster, Slika |  Europosterji.si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44992" y="1923068"/>
              <a:ext cx="3143806" cy="20958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" name="Zvok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  <p:sp>
        <p:nvSpPr>
          <p:cNvPr id="2" name="Pravokotnik 1"/>
          <p:cNvSpPr/>
          <p:nvPr/>
        </p:nvSpPr>
        <p:spPr>
          <a:xfrm>
            <a:off x="729214" y="4736983"/>
            <a:ext cx="60753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dirty="0">
                <a:solidFill>
                  <a:srgbClr val="0070C0"/>
                </a:solidFill>
              </a:rPr>
              <a:t>https://www.youtube.com/watch?v=P8GjuWzdL8Q&amp;t=4s</a:t>
            </a:r>
          </a:p>
        </p:txBody>
      </p:sp>
    </p:spTree>
    <p:extLst>
      <p:ext uri="{BB962C8B-B14F-4D97-AF65-F5344CB8AC3E}">
        <p14:creationId xmlns:p14="http://schemas.microsoft.com/office/powerpoint/2010/main" val="287720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533"/>
    </mc:Choice>
    <mc:Fallback xmlns="">
      <p:transition spd="slow" advTm="95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1"/>
          <p:cNvSpPr txBox="1">
            <a:spLocks/>
          </p:cNvSpPr>
          <p:nvPr/>
        </p:nvSpPr>
        <p:spPr>
          <a:xfrm>
            <a:off x="668605" y="2221583"/>
            <a:ext cx="5826464" cy="28311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l-SI" sz="4400" dirty="0" smtClean="0"/>
              <a:t>SLOVENIJA NA </a:t>
            </a:r>
          </a:p>
          <a:p>
            <a:endParaRPr lang="sl-SI" sz="4400" dirty="0"/>
          </a:p>
          <a:p>
            <a:r>
              <a:rPr lang="sl-SI" sz="4400" dirty="0" smtClean="0"/>
              <a:t>ZEMLJEVIDU EVROPE</a:t>
            </a:r>
            <a:endParaRPr lang="sl-SI" sz="4400" dirty="0"/>
          </a:p>
        </p:txBody>
      </p:sp>
      <p:grpSp>
        <p:nvGrpSpPr>
          <p:cNvPr id="6" name="Skupina 5"/>
          <p:cNvGrpSpPr/>
          <p:nvPr/>
        </p:nvGrpSpPr>
        <p:grpSpPr>
          <a:xfrm>
            <a:off x="6341599" y="1345741"/>
            <a:ext cx="5702551" cy="4487846"/>
            <a:chOff x="6341599" y="1345741"/>
            <a:chExt cx="5702551" cy="4487846"/>
          </a:xfrm>
        </p:grpSpPr>
        <p:pic>
          <p:nvPicPr>
            <p:cNvPr id="3076" name="Picture 4" descr="glob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53200" y="2042637"/>
              <a:ext cx="3790950" cy="37909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8" name="Picture 6" descr="EVROPA, stenski zemljevid - šolska karta 1:5M, 158x108 cm - kartografija.si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8" t="6008" r="11238" b="2872"/>
            <a:stretch/>
          </p:blipFill>
          <p:spPr bwMode="auto">
            <a:xfrm>
              <a:off x="6341599" y="1345741"/>
              <a:ext cx="3823202" cy="25923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" name="Zvok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  <p:sp>
        <p:nvSpPr>
          <p:cNvPr id="2" name="Pravokotnik 1"/>
          <p:cNvSpPr/>
          <p:nvPr/>
        </p:nvSpPr>
        <p:spPr>
          <a:xfrm>
            <a:off x="668604" y="5187256"/>
            <a:ext cx="62743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dirty="0">
                <a:solidFill>
                  <a:srgbClr val="0070C0"/>
                </a:solidFill>
              </a:rPr>
              <a:t>https://www.youtube.com/watch?v=82q7wAZLKPY&amp;t=46s</a:t>
            </a:r>
          </a:p>
        </p:txBody>
      </p:sp>
    </p:spTree>
    <p:extLst>
      <p:ext uri="{BB962C8B-B14F-4D97-AF65-F5344CB8AC3E}">
        <p14:creationId xmlns:p14="http://schemas.microsoft.com/office/powerpoint/2010/main" val="1575670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50"/>
    </mc:Choice>
    <mc:Fallback xmlns="">
      <p:transition spd="slow" advTm="72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829559" y="1323186"/>
            <a:ext cx="8257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4000" dirty="0" smtClean="0">
                <a:solidFill>
                  <a:srgbClr val="C00000"/>
                </a:solidFill>
              </a:rPr>
              <a:t>LEGA  SLOVENIJE</a:t>
            </a:r>
            <a:endParaRPr lang="sl-SI" sz="4000" dirty="0">
              <a:solidFill>
                <a:srgbClr val="C00000"/>
              </a:solidFill>
            </a:endParaRPr>
          </a:p>
        </p:txBody>
      </p:sp>
      <p:sp>
        <p:nvSpPr>
          <p:cNvPr id="3" name="PoljeZBesedilom 2"/>
          <p:cNvSpPr txBox="1"/>
          <p:nvPr/>
        </p:nvSpPr>
        <p:spPr>
          <a:xfrm>
            <a:off x="622169" y="477269"/>
            <a:ext cx="1932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Zapiši v zvezek:</a:t>
            </a:r>
            <a:endParaRPr lang="sl-SI" dirty="0"/>
          </a:p>
        </p:txBody>
      </p:sp>
      <p:sp>
        <p:nvSpPr>
          <p:cNvPr id="4" name="PoljeZBesedilom 3"/>
          <p:cNvSpPr txBox="1"/>
          <p:nvPr/>
        </p:nvSpPr>
        <p:spPr>
          <a:xfrm>
            <a:off x="829559" y="2291716"/>
            <a:ext cx="85878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400" dirty="0" smtClean="0"/>
              <a:t>Slovenija leži na </a:t>
            </a:r>
            <a:r>
              <a:rPr lang="sl-SI" sz="2400" b="1" dirty="0" smtClean="0">
                <a:solidFill>
                  <a:schemeClr val="accent2">
                    <a:lumMod val="75000"/>
                  </a:schemeClr>
                </a:solidFill>
              </a:rPr>
              <a:t>severni polobli</a:t>
            </a:r>
            <a:r>
              <a:rPr lang="sl-SI" sz="2400" dirty="0" smtClean="0"/>
              <a:t>, v </a:t>
            </a:r>
            <a:r>
              <a:rPr lang="sl-SI" sz="2400" b="1" dirty="0" smtClean="0">
                <a:solidFill>
                  <a:schemeClr val="accent2">
                    <a:lumMod val="75000"/>
                  </a:schemeClr>
                </a:solidFill>
              </a:rPr>
              <a:t>SREDNJI EVROPI</a:t>
            </a:r>
            <a:r>
              <a:rPr lang="sl-SI" sz="2400" dirty="0" smtClean="0"/>
              <a:t>.</a:t>
            </a:r>
          </a:p>
          <a:p>
            <a:pPr algn="ctr"/>
            <a:endParaRPr lang="sl-SI" sz="2400" dirty="0"/>
          </a:p>
        </p:txBody>
      </p:sp>
      <p:pic>
        <p:nvPicPr>
          <p:cNvPr id="1026" name="Picture 2" descr="Klavdija Strancar, Uciteljska.net Podobne naloge naslov.png Vir: NPZ 2011  in 2013 19.png Pokaži vsa vprašanja. &lt;= 1 / 29 =&gt; 19.png Lizbona je glavno  mesto ... ? Hrvaške. ? Italije. ? Madžarske. ? Poljske. ? Portugalske. ?  Avstrije. ? Nemčije. 16.png Kako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4664" y="3511484"/>
            <a:ext cx="5660923" cy="2512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oljeZBesedilom 7"/>
          <p:cNvSpPr txBox="1"/>
          <p:nvPr/>
        </p:nvSpPr>
        <p:spPr>
          <a:xfrm>
            <a:off x="622168" y="4582940"/>
            <a:ext cx="1932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>
                <a:solidFill>
                  <a:srgbClr val="C00000"/>
                </a:solidFill>
              </a:rPr>
              <a:t>EKVATOR</a:t>
            </a:r>
            <a:endParaRPr lang="sl-SI" dirty="0">
              <a:solidFill>
                <a:srgbClr val="C00000"/>
              </a:solidFill>
            </a:endParaRPr>
          </a:p>
        </p:txBody>
      </p:sp>
      <p:cxnSp>
        <p:nvCxnSpPr>
          <p:cNvPr id="9" name="Raven puščični povezovalnik 8"/>
          <p:cNvCxnSpPr/>
          <p:nvPr/>
        </p:nvCxnSpPr>
        <p:spPr>
          <a:xfrm>
            <a:off x="1673259" y="4767606"/>
            <a:ext cx="881405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oljeZBesedilom 13"/>
          <p:cNvSpPr txBox="1"/>
          <p:nvPr/>
        </p:nvSpPr>
        <p:spPr>
          <a:xfrm>
            <a:off x="622168" y="3585547"/>
            <a:ext cx="1932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>
                <a:solidFill>
                  <a:srgbClr val="002060"/>
                </a:solidFill>
              </a:rPr>
              <a:t>S POLOBLA</a:t>
            </a:r>
            <a:endParaRPr lang="sl-SI" b="1" dirty="0">
              <a:solidFill>
                <a:srgbClr val="002060"/>
              </a:solidFill>
            </a:endParaRPr>
          </a:p>
        </p:txBody>
      </p:sp>
      <p:sp>
        <p:nvSpPr>
          <p:cNvPr id="15" name="PoljeZBesedilom 14"/>
          <p:cNvSpPr txBox="1"/>
          <p:nvPr/>
        </p:nvSpPr>
        <p:spPr>
          <a:xfrm>
            <a:off x="622167" y="5492327"/>
            <a:ext cx="1932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>
                <a:solidFill>
                  <a:srgbClr val="002060"/>
                </a:solidFill>
              </a:rPr>
              <a:t>J POLOBLA</a:t>
            </a:r>
            <a:endParaRPr lang="sl-SI" dirty="0">
              <a:solidFill>
                <a:srgbClr val="002060"/>
              </a:solidFill>
            </a:endParaRPr>
          </a:p>
        </p:txBody>
      </p:sp>
      <p:cxnSp>
        <p:nvCxnSpPr>
          <p:cNvPr id="16" name="Raven puščični povezovalnik 15"/>
          <p:cNvCxnSpPr/>
          <p:nvPr/>
        </p:nvCxnSpPr>
        <p:spPr>
          <a:xfrm>
            <a:off x="1913641" y="3809408"/>
            <a:ext cx="1046375" cy="88006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aven puščični povezovalnik 17"/>
          <p:cNvCxnSpPr/>
          <p:nvPr/>
        </p:nvCxnSpPr>
        <p:spPr>
          <a:xfrm flipV="1">
            <a:off x="1913641" y="5580333"/>
            <a:ext cx="1046375" cy="96660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aven puščični povezovalnik 20"/>
          <p:cNvCxnSpPr/>
          <p:nvPr/>
        </p:nvCxnSpPr>
        <p:spPr>
          <a:xfrm flipH="1">
            <a:off x="5561812" y="3511484"/>
            <a:ext cx="2743203" cy="513761"/>
          </a:xfrm>
          <a:prstGeom prst="straightConnector1">
            <a:avLst/>
          </a:prstGeom>
          <a:ln w="28575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PoljeZBesedilom 22"/>
          <p:cNvSpPr txBox="1"/>
          <p:nvPr/>
        </p:nvSpPr>
        <p:spPr>
          <a:xfrm>
            <a:off x="8352149" y="3142895"/>
            <a:ext cx="1234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>
                <a:solidFill>
                  <a:schemeClr val="accent2">
                    <a:lumMod val="50000"/>
                  </a:schemeClr>
                </a:solidFill>
              </a:rPr>
              <a:t>SREDNJA EVROPA</a:t>
            </a:r>
            <a:endParaRPr lang="sl-SI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28" name="Picture 4" descr="Where is Slovenia located on the World map?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1" t="-894" r="171" b="7687"/>
          <a:stretch/>
        </p:blipFill>
        <p:spPr bwMode="auto">
          <a:xfrm>
            <a:off x="8917323" y="-46268"/>
            <a:ext cx="3284103" cy="23379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Zvok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361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516"/>
    </mc:Choice>
    <mc:Fallback xmlns="">
      <p:transition spd="slow" advTm="345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377072" y="959758"/>
            <a:ext cx="8257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4000" dirty="0" smtClean="0">
                <a:solidFill>
                  <a:srgbClr val="C00000"/>
                </a:solidFill>
              </a:rPr>
              <a:t>SLOVENIJA MEJI NA ŠTIRI DRŽAVE:</a:t>
            </a:r>
            <a:endParaRPr lang="sl-SI" sz="4000" dirty="0">
              <a:solidFill>
                <a:srgbClr val="C00000"/>
              </a:solidFill>
            </a:endParaRPr>
          </a:p>
        </p:txBody>
      </p:sp>
      <p:sp>
        <p:nvSpPr>
          <p:cNvPr id="3" name="PoljeZBesedilom 2"/>
          <p:cNvSpPr txBox="1"/>
          <p:nvPr/>
        </p:nvSpPr>
        <p:spPr>
          <a:xfrm>
            <a:off x="584459" y="309394"/>
            <a:ext cx="21116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Zapiši v zvezek:</a:t>
            </a:r>
            <a:endParaRPr lang="sl-SI" dirty="0"/>
          </a:p>
        </p:txBody>
      </p:sp>
      <p:sp>
        <p:nvSpPr>
          <p:cNvPr id="4" name="PoljeZBesedilom 3"/>
          <p:cNvSpPr txBox="1"/>
          <p:nvPr/>
        </p:nvSpPr>
        <p:spPr>
          <a:xfrm>
            <a:off x="584459" y="1667644"/>
            <a:ext cx="41289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sl-SI" sz="2400" dirty="0" smtClean="0"/>
              <a:t>Republiko AVSTRIJO (na S) </a:t>
            </a:r>
            <a:endParaRPr lang="sl-SI" sz="2400" dirty="0"/>
          </a:p>
        </p:txBody>
      </p:sp>
      <p:sp>
        <p:nvSpPr>
          <p:cNvPr id="7" name="PoljeZBesedilom 6"/>
          <p:cNvSpPr txBox="1"/>
          <p:nvPr/>
        </p:nvSpPr>
        <p:spPr>
          <a:xfrm>
            <a:off x="518473" y="2193623"/>
            <a:ext cx="50150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sl-SI" sz="2400" dirty="0" smtClean="0"/>
              <a:t>Republiko HRVAŠKO (na J in V) </a:t>
            </a:r>
            <a:endParaRPr lang="sl-SI" sz="2400" dirty="0"/>
          </a:p>
        </p:txBody>
      </p:sp>
      <p:sp>
        <p:nvSpPr>
          <p:cNvPr id="8" name="PoljeZBesedilom 7"/>
          <p:cNvSpPr txBox="1"/>
          <p:nvPr/>
        </p:nvSpPr>
        <p:spPr>
          <a:xfrm>
            <a:off x="518473" y="3364553"/>
            <a:ext cx="4732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sl-SI" sz="2400" dirty="0" smtClean="0"/>
              <a:t>Republiko MADŽARSKO (na SV) </a:t>
            </a:r>
            <a:endParaRPr lang="sl-SI" sz="2400" dirty="0"/>
          </a:p>
        </p:txBody>
      </p:sp>
      <p:sp>
        <p:nvSpPr>
          <p:cNvPr id="9" name="PoljeZBesedilom 8"/>
          <p:cNvSpPr txBox="1"/>
          <p:nvPr/>
        </p:nvSpPr>
        <p:spPr>
          <a:xfrm>
            <a:off x="169679" y="2817241"/>
            <a:ext cx="4732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sl-SI" sz="2400" dirty="0" smtClean="0"/>
              <a:t>Republiko ITALIJO (na Z) </a:t>
            </a:r>
            <a:endParaRPr lang="sl-SI" sz="2400" dirty="0"/>
          </a:p>
        </p:txBody>
      </p:sp>
      <p:sp>
        <p:nvSpPr>
          <p:cNvPr id="10" name="PoljeZBesedilom 9"/>
          <p:cNvSpPr txBox="1"/>
          <p:nvPr/>
        </p:nvSpPr>
        <p:spPr>
          <a:xfrm>
            <a:off x="584459" y="4304650"/>
            <a:ext cx="1234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400" dirty="0" smtClean="0"/>
              <a:t>POMNI:</a:t>
            </a:r>
            <a:endParaRPr lang="sl-SI" sz="2400" dirty="0"/>
          </a:p>
        </p:txBody>
      </p:sp>
      <p:sp>
        <p:nvSpPr>
          <p:cNvPr id="11" name="PoljeZBesedilom 10"/>
          <p:cNvSpPr txBox="1"/>
          <p:nvPr/>
        </p:nvSpPr>
        <p:spPr>
          <a:xfrm>
            <a:off x="584459" y="4739402"/>
            <a:ext cx="102783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dirty="0" smtClean="0">
                <a:solidFill>
                  <a:srgbClr val="C00000"/>
                </a:solidFill>
              </a:rPr>
              <a:t>NAROD</a:t>
            </a:r>
            <a:r>
              <a:rPr lang="sl-SI" sz="2400" dirty="0" smtClean="0"/>
              <a:t> je skupnost ljudi, ki jih družijo: skupni jezik, kultura, preteklost,                </a:t>
            </a:r>
          </a:p>
          <a:p>
            <a:r>
              <a:rPr lang="sl-SI" sz="2400" dirty="0"/>
              <a:t> </a:t>
            </a:r>
            <a:r>
              <a:rPr lang="sl-SI" sz="2400" dirty="0" smtClean="0"/>
              <a:t>           ozemlje na katerem živijo</a:t>
            </a:r>
            <a:endParaRPr lang="sl-SI" sz="2400" dirty="0"/>
          </a:p>
        </p:txBody>
      </p:sp>
      <p:sp>
        <p:nvSpPr>
          <p:cNvPr id="12" name="PoljeZBesedilom 11"/>
          <p:cNvSpPr txBox="1"/>
          <p:nvPr/>
        </p:nvSpPr>
        <p:spPr>
          <a:xfrm>
            <a:off x="377072" y="5675407"/>
            <a:ext cx="99578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400" b="1" dirty="0" smtClean="0">
                <a:solidFill>
                  <a:srgbClr val="C00000"/>
                </a:solidFill>
              </a:rPr>
              <a:t>DRŽAVA</a:t>
            </a:r>
            <a:r>
              <a:rPr lang="sl-SI" sz="2400" dirty="0" smtClean="0"/>
              <a:t> je politična skupnost na določenem ozemlju, ki ga omejuje </a:t>
            </a:r>
          </a:p>
          <a:p>
            <a:pPr algn="ctr"/>
            <a:r>
              <a:rPr lang="sl-SI" sz="2400" dirty="0"/>
              <a:t> </a:t>
            </a:r>
            <a:r>
              <a:rPr lang="sl-SI" sz="2400" dirty="0" smtClean="0"/>
              <a:t>             državna meja. Skupnost ljudi, ki v njej živi ima svojo oblast.</a:t>
            </a:r>
            <a:endParaRPr lang="sl-SI" sz="2400" dirty="0"/>
          </a:p>
        </p:txBody>
      </p:sp>
      <p:pic>
        <p:nvPicPr>
          <p:cNvPr id="13" name="Slika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3350" y="1915158"/>
            <a:ext cx="2686638" cy="1804166"/>
          </a:xfrm>
          <a:prstGeom prst="rect">
            <a:avLst/>
          </a:prstGeom>
        </p:spPr>
      </p:pic>
      <p:pic>
        <p:nvPicPr>
          <p:cNvPr id="5" name="Zvok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321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39"/>
    </mc:Choice>
    <mc:Fallback xmlns="">
      <p:transition spd="slow" advTm="65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jeZBesedilom 9"/>
          <p:cNvSpPr txBox="1"/>
          <p:nvPr/>
        </p:nvSpPr>
        <p:spPr>
          <a:xfrm>
            <a:off x="480764" y="676700"/>
            <a:ext cx="952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400" dirty="0">
                <a:solidFill>
                  <a:schemeClr val="accent2">
                    <a:lumMod val="75000"/>
                  </a:schemeClr>
                </a:solidFill>
              </a:rPr>
              <a:t>V</a:t>
            </a:r>
            <a:r>
              <a:rPr lang="sl-SI" sz="2400" dirty="0" smtClean="0">
                <a:solidFill>
                  <a:schemeClr val="accent2">
                    <a:lumMod val="75000"/>
                  </a:schemeClr>
                </a:solidFill>
              </a:rPr>
              <a:t>aja:</a:t>
            </a:r>
            <a:endParaRPr lang="sl-SI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PoljeZBesedilom 12"/>
          <p:cNvSpPr txBox="1"/>
          <p:nvPr/>
        </p:nvSpPr>
        <p:spPr>
          <a:xfrm>
            <a:off x="480759" y="2165655"/>
            <a:ext cx="59860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 smtClean="0">
                <a:solidFill>
                  <a:schemeClr val="accent2">
                    <a:lumMod val="75000"/>
                  </a:schemeClr>
                </a:solidFill>
              </a:rPr>
              <a:t>2. S katero državo ima Slovenija</a:t>
            </a:r>
          </a:p>
          <a:p>
            <a:r>
              <a:rPr lang="sl-SI" sz="2400" dirty="0" smtClean="0">
                <a:solidFill>
                  <a:schemeClr val="accent2">
                    <a:lumMod val="75000"/>
                  </a:schemeClr>
                </a:solidFill>
              </a:rPr>
              <a:t>    najdaljšo in s katero najkrajšo mejo?</a:t>
            </a:r>
            <a:endParaRPr lang="sl-SI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PoljeZBesedilom 13"/>
          <p:cNvSpPr txBox="1"/>
          <p:nvPr/>
        </p:nvSpPr>
        <p:spPr>
          <a:xfrm>
            <a:off x="553265" y="3313859"/>
            <a:ext cx="102783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dirty="0"/>
              <a:t>Dolžina meje na kopnem</a:t>
            </a:r>
            <a:r>
              <a:rPr lang="sl-SI" sz="2400" dirty="0"/>
              <a:t>: 1 322 km: </a:t>
            </a:r>
            <a:endParaRPr lang="sl-SI" sz="2400" dirty="0" smtClean="0"/>
          </a:p>
        </p:txBody>
      </p:sp>
      <p:sp>
        <p:nvSpPr>
          <p:cNvPr id="15" name="PoljeZBesedilom 14"/>
          <p:cNvSpPr txBox="1"/>
          <p:nvPr/>
        </p:nvSpPr>
        <p:spPr>
          <a:xfrm>
            <a:off x="553266" y="4418121"/>
            <a:ext cx="36057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sl-SI" sz="2400" dirty="0" smtClean="0"/>
              <a:t>232 </a:t>
            </a:r>
            <a:r>
              <a:rPr lang="sl-SI" sz="2400" dirty="0"/>
              <a:t>km z </a:t>
            </a:r>
            <a:r>
              <a:rPr lang="sl-SI" sz="2400" dirty="0" smtClean="0"/>
              <a:t>Italijo </a:t>
            </a:r>
          </a:p>
        </p:txBody>
      </p:sp>
      <p:sp>
        <p:nvSpPr>
          <p:cNvPr id="16" name="PoljeZBesedilom 15"/>
          <p:cNvSpPr txBox="1"/>
          <p:nvPr/>
        </p:nvSpPr>
        <p:spPr>
          <a:xfrm>
            <a:off x="553267" y="3798861"/>
            <a:ext cx="32834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sl-SI" sz="2400" dirty="0" smtClean="0"/>
              <a:t>318 </a:t>
            </a:r>
            <a:r>
              <a:rPr lang="sl-SI" sz="2400" dirty="0"/>
              <a:t>km z </a:t>
            </a:r>
            <a:r>
              <a:rPr lang="sl-SI" sz="2400" dirty="0" smtClean="0"/>
              <a:t>Avstrijo </a:t>
            </a:r>
          </a:p>
        </p:txBody>
      </p:sp>
      <p:sp>
        <p:nvSpPr>
          <p:cNvPr id="17" name="PoljeZBesedilom 16"/>
          <p:cNvSpPr txBox="1"/>
          <p:nvPr/>
        </p:nvSpPr>
        <p:spPr>
          <a:xfrm>
            <a:off x="553265" y="5060718"/>
            <a:ext cx="36057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sl-SI" sz="2400" dirty="0" smtClean="0"/>
              <a:t>100 </a:t>
            </a:r>
            <a:r>
              <a:rPr lang="sl-SI" sz="2400" dirty="0"/>
              <a:t>km z Madžarsko </a:t>
            </a:r>
            <a:endParaRPr lang="sl-SI" sz="2400" dirty="0" smtClean="0"/>
          </a:p>
        </p:txBody>
      </p:sp>
      <p:sp>
        <p:nvSpPr>
          <p:cNvPr id="18" name="PoljeZBesedilom 17"/>
          <p:cNvSpPr txBox="1"/>
          <p:nvPr/>
        </p:nvSpPr>
        <p:spPr>
          <a:xfrm>
            <a:off x="480759" y="5703315"/>
            <a:ext cx="36057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sl-SI" sz="2400" dirty="0" smtClean="0"/>
              <a:t>672 </a:t>
            </a:r>
            <a:r>
              <a:rPr lang="sl-SI" sz="2400" dirty="0"/>
              <a:t>km s Hrvaško</a:t>
            </a:r>
            <a:endParaRPr lang="sl-SI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9" name="PoljeZBesedilom 18"/>
          <p:cNvSpPr txBox="1"/>
          <p:nvPr/>
        </p:nvSpPr>
        <p:spPr>
          <a:xfrm>
            <a:off x="480761" y="1361624"/>
            <a:ext cx="102783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 smtClean="0">
                <a:solidFill>
                  <a:schemeClr val="accent2">
                    <a:lumMod val="75000"/>
                  </a:schemeClr>
                </a:solidFill>
              </a:rPr>
              <a:t>1. Na svojem zemljevidu poišči države, ki mejijo na Slovenijo. </a:t>
            </a:r>
            <a:endParaRPr lang="sl-SI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100" name="Picture 4" descr="Slovenija 1:160.000 (stenski zemljevid): 3831022472561: Knjiga | Emka.s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164" y="1963968"/>
            <a:ext cx="5050673" cy="4131450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PoljeZBesedilom 21"/>
          <p:cNvSpPr txBox="1"/>
          <p:nvPr/>
        </p:nvSpPr>
        <p:spPr>
          <a:xfrm rot="18519690">
            <a:off x="9500057" y="4157300"/>
            <a:ext cx="25358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 R V A Š K A</a:t>
            </a:r>
            <a:endParaRPr lang="sl-SI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PoljeZBesedilom 22"/>
          <p:cNvSpPr txBox="1"/>
          <p:nvPr/>
        </p:nvSpPr>
        <p:spPr>
          <a:xfrm>
            <a:off x="7099726" y="2350320"/>
            <a:ext cx="25358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V S T R I J A</a:t>
            </a:r>
            <a:endParaRPr lang="sl-SI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PoljeZBesedilom 26"/>
          <p:cNvSpPr txBox="1"/>
          <p:nvPr/>
        </p:nvSpPr>
        <p:spPr>
          <a:xfrm rot="16200000">
            <a:off x="5850553" y="3568028"/>
            <a:ext cx="1785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T A L I J A</a:t>
            </a:r>
            <a:endParaRPr lang="sl-SI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PoljeZBesedilom 27"/>
          <p:cNvSpPr txBox="1"/>
          <p:nvPr/>
        </p:nvSpPr>
        <p:spPr>
          <a:xfrm rot="3477660">
            <a:off x="10496046" y="2473639"/>
            <a:ext cx="16328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MADŽARSKA</a:t>
            </a:r>
            <a:endParaRPr lang="sl-SI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Zvok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86697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043"/>
    </mc:Choice>
    <mc:Fallback xmlns="">
      <p:transition spd="slow" advTm="630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19" grpId="0"/>
      <p:bldP spid="22" grpId="0"/>
      <p:bldP spid="23" grpId="0"/>
      <p:bldP spid="27" grpId="0"/>
      <p:bldP spid="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789871" y="613442"/>
            <a:ext cx="7766936" cy="1646302"/>
          </a:xfrm>
        </p:spPr>
        <p:txBody>
          <a:bodyPr/>
          <a:lstStyle/>
          <a:p>
            <a:r>
              <a:rPr lang="sl-SI" dirty="0" smtClean="0"/>
              <a:t>ZNAČILNOSTI SLOVENIJE IN NJENE POKRAJINE</a:t>
            </a:r>
            <a:endParaRPr lang="sl-SI" dirty="0"/>
          </a:p>
        </p:txBody>
      </p:sp>
      <p:pic>
        <p:nvPicPr>
          <p:cNvPr id="6" name="Picture 2" descr="Srce Slovenije by Piotr Skrzypiec (@pisk) | Galerija - Slo-Foto.ne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6263" y="2602238"/>
            <a:ext cx="3822602" cy="38226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Zvok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838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904"/>
    </mc:Choice>
    <mc:Fallback xmlns="">
      <p:transition spd="slow" advTm="139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014952" y="764072"/>
            <a:ext cx="9561921" cy="809705"/>
          </a:xfrm>
        </p:spPr>
        <p:txBody>
          <a:bodyPr>
            <a:normAutofit/>
          </a:bodyPr>
          <a:lstStyle/>
          <a:p>
            <a:pPr algn="l"/>
            <a:r>
              <a:rPr lang="sl-SI" sz="4000" dirty="0" smtClean="0">
                <a:solidFill>
                  <a:schemeClr val="tx1"/>
                </a:solidFill>
              </a:rPr>
              <a:t>Izvedel/a boš: </a:t>
            </a:r>
            <a:endParaRPr lang="sl-SI" sz="4000" dirty="0">
              <a:solidFill>
                <a:schemeClr val="tx1"/>
              </a:solidFill>
            </a:endParaRPr>
          </a:p>
          <a:p>
            <a:pPr algn="l"/>
            <a:endParaRPr lang="sl-SI" dirty="0">
              <a:solidFill>
                <a:schemeClr val="tx1"/>
              </a:solidFill>
            </a:endParaRPr>
          </a:p>
        </p:txBody>
      </p:sp>
      <p:sp>
        <p:nvSpPr>
          <p:cNvPr id="4" name="Podnaslov 2"/>
          <p:cNvSpPr txBox="1">
            <a:spLocks/>
          </p:cNvSpPr>
          <p:nvPr/>
        </p:nvSpPr>
        <p:spPr>
          <a:xfrm>
            <a:off x="867331" y="2591470"/>
            <a:ext cx="9561921" cy="154689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 algn="l">
              <a:buFont typeface="Wingdings" panose="05000000000000000000" pitchFamily="2" charset="2"/>
              <a:buChar char="v"/>
            </a:pPr>
            <a:r>
              <a:rPr lang="sl-SI" sz="4000" dirty="0" smtClean="0">
                <a:solidFill>
                  <a:schemeClr val="tx1"/>
                </a:solidFill>
              </a:rPr>
              <a:t>katere so osnovne naravne in </a:t>
            </a:r>
          </a:p>
          <a:p>
            <a:pPr algn="l"/>
            <a:r>
              <a:rPr lang="sl-SI" sz="4000" dirty="0" smtClean="0">
                <a:solidFill>
                  <a:schemeClr val="tx1"/>
                </a:solidFill>
              </a:rPr>
              <a:t>    družbene značilnosti Slovenije; </a:t>
            </a:r>
          </a:p>
          <a:p>
            <a:pPr algn="l"/>
            <a:endParaRPr lang="sl-SI" dirty="0">
              <a:solidFill>
                <a:schemeClr val="tx1"/>
              </a:solidFill>
            </a:endParaRPr>
          </a:p>
        </p:txBody>
      </p:sp>
      <p:sp>
        <p:nvSpPr>
          <p:cNvPr id="5" name="Podnaslov 2"/>
          <p:cNvSpPr txBox="1">
            <a:spLocks/>
          </p:cNvSpPr>
          <p:nvPr/>
        </p:nvSpPr>
        <p:spPr>
          <a:xfrm>
            <a:off x="867331" y="4627659"/>
            <a:ext cx="9561921" cy="60421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 algn="l">
              <a:buFont typeface="Wingdings" panose="05000000000000000000" pitchFamily="2" charset="2"/>
              <a:buChar char="v"/>
            </a:pPr>
            <a:r>
              <a:rPr lang="sl-SI" sz="4300" dirty="0" smtClean="0">
                <a:solidFill>
                  <a:schemeClr val="tx1"/>
                </a:solidFill>
              </a:rPr>
              <a:t>na katere pokrajine delimo Slovenijo. </a:t>
            </a:r>
          </a:p>
          <a:p>
            <a:pPr algn="l"/>
            <a:endParaRPr lang="sl-SI" dirty="0">
              <a:solidFill>
                <a:schemeClr val="tx1"/>
              </a:solidFill>
            </a:endParaRPr>
          </a:p>
        </p:txBody>
      </p:sp>
      <p:pic>
        <p:nvPicPr>
          <p:cNvPr id="2" name="Zvok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46458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968"/>
    </mc:Choice>
    <mc:Fallback xmlns="">
      <p:transition spd="slow" advTm="519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609599" y="1452727"/>
            <a:ext cx="9561921" cy="913401"/>
          </a:xfrm>
        </p:spPr>
        <p:txBody>
          <a:bodyPr>
            <a:normAutofit/>
          </a:bodyPr>
          <a:lstStyle/>
          <a:p>
            <a:pPr algn="l"/>
            <a:r>
              <a:rPr lang="sl-SI" sz="4600" dirty="0" smtClean="0">
                <a:solidFill>
                  <a:schemeClr val="tx1"/>
                </a:solidFill>
              </a:rPr>
              <a:t>Kaj veš o naši domovini Sloveniji?</a:t>
            </a:r>
            <a:endParaRPr lang="sl-SI" sz="4600" dirty="0">
              <a:solidFill>
                <a:schemeClr val="tx1"/>
              </a:solidFill>
            </a:endParaRPr>
          </a:p>
          <a:p>
            <a:pPr algn="l"/>
            <a:endParaRPr lang="sl-SI" sz="4600" dirty="0" smtClean="0">
              <a:solidFill>
                <a:schemeClr val="tx1"/>
              </a:solidFill>
            </a:endParaRPr>
          </a:p>
          <a:p>
            <a:pPr algn="l"/>
            <a:endParaRPr lang="sl-SI" dirty="0">
              <a:solidFill>
                <a:schemeClr val="tx1"/>
              </a:solidFill>
            </a:endParaRPr>
          </a:p>
        </p:txBody>
      </p:sp>
      <p:sp>
        <p:nvSpPr>
          <p:cNvPr id="4" name="Podnaslov 2"/>
          <p:cNvSpPr txBox="1">
            <a:spLocks/>
          </p:cNvSpPr>
          <p:nvPr/>
        </p:nvSpPr>
        <p:spPr>
          <a:xfrm>
            <a:off x="703868" y="2593370"/>
            <a:ext cx="5574384" cy="132818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l-SI" sz="3200" dirty="0" smtClean="0">
                <a:solidFill>
                  <a:schemeClr val="tx1"/>
                </a:solidFill>
              </a:rPr>
              <a:t>Reši nalogo v SDZ na str. 47 -</a:t>
            </a:r>
          </a:p>
          <a:p>
            <a:pPr algn="l"/>
            <a:r>
              <a:rPr lang="sl-SI" sz="3200" dirty="0" smtClean="0">
                <a:solidFill>
                  <a:srgbClr val="0070C0"/>
                </a:solidFill>
              </a:rPr>
              <a:t>Pokaži, kaj znaš</a:t>
            </a:r>
          </a:p>
          <a:p>
            <a:pPr algn="l"/>
            <a:endParaRPr lang="sl-SI" sz="4600" dirty="0" smtClean="0">
              <a:solidFill>
                <a:schemeClr val="tx1"/>
              </a:solidFill>
            </a:endParaRPr>
          </a:p>
          <a:p>
            <a:pPr algn="l"/>
            <a:endParaRPr lang="sl-SI" dirty="0">
              <a:solidFill>
                <a:schemeClr val="tx1"/>
              </a:solidFill>
            </a:endParaRP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8726" y="2366128"/>
            <a:ext cx="2577249" cy="3545670"/>
          </a:xfrm>
          <a:prstGeom prst="rect">
            <a:avLst/>
          </a:prstGeom>
        </p:spPr>
      </p:pic>
      <p:pic>
        <p:nvPicPr>
          <p:cNvPr id="6" name="Zvok 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7634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594"/>
    </mc:Choice>
    <mc:Fallback xmlns="">
      <p:transition spd="slow" advTm="375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29"/>
          <a:stretch/>
        </p:blipFill>
        <p:spPr>
          <a:xfrm>
            <a:off x="2583519" y="86019"/>
            <a:ext cx="6711309" cy="6677713"/>
          </a:xfrm>
          <a:prstGeom prst="rect">
            <a:avLst/>
          </a:prstGeom>
        </p:spPr>
      </p:pic>
      <p:sp>
        <p:nvSpPr>
          <p:cNvPr id="4" name="Podnaslov 2"/>
          <p:cNvSpPr txBox="1">
            <a:spLocks/>
          </p:cNvSpPr>
          <p:nvPr/>
        </p:nvSpPr>
        <p:spPr>
          <a:xfrm>
            <a:off x="647310" y="538328"/>
            <a:ext cx="1077796" cy="35721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62500" lnSpcReduction="20000"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l-SI" sz="2900" dirty="0" smtClean="0">
                <a:solidFill>
                  <a:schemeClr val="tx1"/>
                </a:solidFill>
              </a:rPr>
              <a:t>Rešitve:</a:t>
            </a:r>
            <a:endParaRPr lang="sl-SI" sz="2900" dirty="0" smtClean="0">
              <a:solidFill>
                <a:srgbClr val="0070C0"/>
              </a:solidFill>
            </a:endParaRPr>
          </a:p>
          <a:p>
            <a:pPr algn="l"/>
            <a:endParaRPr lang="sl-SI" sz="4600" dirty="0" smtClean="0">
              <a:solidFill>
                <a:schemeClr val="tx1"/>
              </a:solidFill>
            </a:endParaRPr>
          </a:p>
          <a:p>
            <a:pPr algn="l"/>
            <a:endParaRPr lang="sl-SI" dirty="0">
              <a:solidFill>
                <a:schemeClr val="tx1"/>
              </a:solidFill>
            </a:endParaRPr>
          </a:p>
        </p:txBody>
      </p:sp>
      <p:pic>
        <p:nvPicPr>
          <p:cNvPr id="2" name="Zvok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810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433"/>
    </mc:Choice>
    <mc:Fallback xmlns="">
      <p:transition spd="slow" advTm="124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jubljana - Wikipedija, prosta enciklopedij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3326">
            <a:off x="791835" y="275316"/>
            <a:ext cx="2990340" cy="39889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akšna je v teh dneh gneča na Triglavu? - siol.ne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8456" y="61510"/>
            <a:ext cx="4113959" cy="27426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Začeli graditi turistično vstopno točko na Cerkniškem jezeru - RTVSLO.si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43750">
            <a:off x="3233482" y="668548"/>
            <a:ext cx="4016752" cy="22650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Piran - Slovenska Obal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3637" y="4360539"/>
            <a:ext cx="4254467" cy="21385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Postojnska jama vabi k ogledu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02887">
            <a:off x="7899473" y="4376553"/>
            <a:ext cx="4081715" cy="22321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G 3023 Reka Sava v Kranju | Galerija turističnega društva Šenčur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23190">
            <a:off x="688958" y="4295135"/>
            <a:ext cx="3193363" cy="23950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Najbolj povprečna slovenska občina - Radio Prvi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304" y="2170471"/>
            <a:ext cx="3852742" cy="2486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Zvok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32890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370"/>
    </mc:Choice>
    <mc:Fallback xmlns="">
      <p:transition spd="slow" advTm="283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882976" y="1650690"/>
            <a:ext cx="9561921" cy="3232395"/>
          </a:xfrm>
        </p:spPr>
        <p:txBody>
          <a:bodyPr>
            <a:normAutofit/>
          </a:bodyPr>
          <a:lstStyle/>
          <a:p>
            <a:pPr algn="l"/>
            <a:r>
              <a:rPr lang="sl-SI" sz="4600" dirty="0" smtClean="0">
                <a:solidFill>
                  <a:schemeClr val="tx1"/>
                </a:solidFill>
              </a:rPr>
              <a:t>V SDZ, na straneh 48 – 49, preberi </a:t>
            </a:r>
          </a:p>
          <a:p>
            <a:pPr algn="l"/>
            <a:r>
              <a:rPr lang="sl-SI" sz="4600" dirty="0" smtClean="0">
                <a:solidFill>
                  <a:schemeClr val="tx1"/>
                </a:solidFill>
              </a:rPr>
              <a:t>kratko predstavitev o Sloveniji in</a:t>
            </a:r>
          </a:p>
          <a:p>
            <a:pPr algn="l"/>
            <a:r>
              <a:rPr lang="sl-SI" sz="4600" dirty="0" smtClean="0">
                <a:solidFill>
                  <a:schemeClr val="tx1"/>
                </a:solidFill>
              </a:rPr>
              <a:t> podčrtaj ključne besede.</a:t>
            </a:r>
            <a:endParaRPr lang="sl-SI" sz="4600" dirty="0">
              <a:solidFill>
                <a:schemeClr val="tx1"/>
              </a:solidFill>
            </a:endParaRPr>
          </a:p>
          <a:p>
            <a:pPr algn="l"/>
            <a:endParaRPr lang="sl-SI" sz="4600" dirty="0" smtClean="0">
              <a:solidFill>
                <a:schemeClr val="tx1"/>
              </a:solidFill>
            </a:endParaRPr>
          </a:p>
          <a:p>
            <a:pPr algn="l"/>
            <a:endParaRPr lang="sl-SI" dirty="0">
              <a:solidFill>
                <a:schemeClr val="tx1"/>
              </a:solidFill>
            </a:endParaRPr>
          </a:p>
        </p:txBody>
      </p:sp>
      <p:pic>
        <p:nvPicPr>
          <p:cNvPr id="2" name="Zvok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564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469"/>
    </mc:Choice>
    <mc:Fallback xmlns="">
      <p:transition spd="slow" advTm="124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829559" y="2040061"/>
            <a:ext cx="82578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4000" dirty="0" smtClean="0">
                <a:solidFill>
                  <a:schemeClr val="accent2">
                    <a:lumMod val="50000"/>
                  </a:schemeClr>
                </a:solidFill>
              </a:rPr>
              <a:t>ZNAČILNOSTI SLOVENIJE IN </a:t>
            </a:r>
          </a:p>
          <a:p>
            <a:pPr algn="ctr"/>
            <a:r>
              <a:rPr lang="sl-SI" sz="4000" dirty="0" smtClean="0">
                <a:solidFill>
                  <a:schemeClr val="accent2">
                    <a:lumMod val="50000"/>
                  </a:schemeClr>
                </a:solidFill>
              </a:rPr>
              <a:t>NJENE POKRAJINE</a:t>
            </a:r>
            <a:endParaRPr lang="sl-SI" sz="4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PoljeZBesedilom 2"/>
          <p:cNvSpPr txBox="1"/>
          <p:nvPr/>
        </p:nvSpPr>
        <p:spPr>
          <a:xfrm>
            <a:off x="829559" y="939183"/>
            <a:ext cx="18947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Zapiši v zvezek:</a:t>
            </a:r>
            <a:endParaRPr lang="sl-SI" dirty="0"/>
          </a:p>
        </p:txBody>
      </p:sp>
      <p:sp>
        <p:nvSpPr>
          <p:cNvPr id="4" name="PoljeZBesedilom 3"/>
          <p:cNvSpPr txBox="1"/>
          <p:nvPr/>
        </p:nvSpPr>
        <p:spPr>
          <a:xfrm>
            <a:off x="2356701" y="4214098"/>
            <a:ext cx="52035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400" dirty="0" smtClean="0">
                <a:solidFill>
                  <a:srgbClr val="C00000"/>
                </a:solidFill>
              </a:rPr>
              <a:t>Kratka predstavitev Slovenije</a:t>
            </a:r>
            <a:endParaRPr lang="sl-SI" sz="2400" dirty="0">
              <a:solidFill>
                <a:srgbClr val="C00000"/>
              </a:solidFill>
            </a:endParaRPr>
          </a:p>
        </p:txBody>
      </p:sp>
      <p:sp>
        <p:nvSpPr>
          <p:cNvPr id="5" name="PoljeZBesedilom 4"/>
          <p:cNvSpPr txBox="1"/>
          <p:nvPr/>
        </p:nvSpPr>
        <p:spPr>
          <a:xfrm>
            <a:off x="2271860" y="4826592"/>
            <a:ext cx="52035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400" dirty="0" smtClean="0"/>
              <a:t>(SDZ/49 – 53)</a:t>
            </a:r>
            <a:endParaRPr lang="sl-SI" sz="2400" dirty="0"/>
          </a:p>
        </p:txBody>
      </p:sp>
      <p:pic>
        <p:nvPicPr>
          <p:cNvPr id="6" name="Zvok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481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818"/>
    </mc:Choice>
    <mc:Fallback xmlns="">
      <p:transition spd="slow" advTm="148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avokotnik 10"/>
          <p:cNvSpPr/>
          <p:nvPr/>
        </p:nvSpPr>
        <p:spPr>
          <a:xfrm>
            <a:off x="645736" y="1179920"/>
            <a:ext cx="9605914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sl-SI" sz="2400" b="1" i="0" dirty="0" smtClean="0">
                <a:solidFill>
                  <a:srgbClr val="111111"/>
                </a:solidFill>
                <a:effectLst/>
                <a:latin typeface="Republika"/>
              </a:rPr>
              <a:t>Uradno ime</a:t>
            </a:r>
            <a:r>
              <a:rPr lang="sl-SI" sz="2400" b="0" i="0" dirty="0" smtClean="0">
                <a:solidFill>
                  <a:srgbClr val="111111"/>
                </a:solidFill>
                <a:effectLst/>
                <a:latin typeface="Republika"/>
              </a:rPr>
              <a:t>: Republika Slovenija</a:t>
            </a:r>
          </a:p>
          <a:p>
            <a:pPr fontAlgn="base"/>
            <a:endParaRPr lang="sl-SI" sz="800" b="0" i="0" dirty="0" smtClean="0">
              <a:solidFill>
                <a:srgbClr val="111111"/>
              </a:solidFill>
              <a:effectLst/>
              <a:latin typeface="Republika"/>
            </a:endParaRPr>
          </a:p>
          <a:p>
            <a:pPr fontAlgn="base"/>
            <a:r>
              <a:rPr lang="sl-SI" sz="2400" b="1" dirty="0" smtClean="0">
                <a:solidFill>
                  <a:srgbClr val="111111"/>
                </a:solidFill>
                <a:latin typeface="Republika"/>
              </a:rPr>
              <a:t>Ozemeljska razdelitev: </a:t>
            </a:r>
            <a:r>
              <a:rPr lang="sl-SI" sz="2400" dirty="0" smtClean="0">
                <a:solidFill>
                  <a:srgbClr val="111111"/>
                </a:solidFill>
                <a:latin typeface="Republika"/>
              </a:rPr>
              <a:t>212 občin</a:t>
            </a:r>
          </a:p>
          <a:p>
            <a:pPr fontAlgn="base"/>
            <a:endParaRPr lang="sl-SI" sz="800" b="0" i="0" dirty="0" smtClean="0">
              <a:solidFill>
                <a:srgbClr val="111111"/>
              </a:solidFill>
              <a:effectLst/>
              <a:latin typeface="Republika"/>
            </a:endParaRPr>
          </a:p>
          <a:p>
            <a:pPr fontAlgn="base"/>
            <a:r>
              <a:rPr lang="sl-SI" sz="2400" b="1" i="0" dirty="0" smtClean="0">
                <a:solidFill>
                  <a:srgbClr val="111111"/>
                </a:solidFill>
                <a:effectLst/>
                <a:latin typeface="Republika"/>
              </a:rPr>
              <a:t>Glavno mesto</a:t>
            </a:r>
            <a:r>
              <a:rPr lang="sl-SI" sz="2400" b="0" i="0" dirty="0" smtClean="0">
                <a:solidFill>
                  <a:srgbClr val="111111"/>
                </a:solidFill>
                <a:effectLst/>
                <a:latin typeface="Republika"/>
              </a:rPr>
              <a:t>: Ljubljana</a:t>
            </a:r>
            <a:endParaRPr lang="sl-SI" sz="800" b="0" i="0" dirty="0" smtClean="0">
              <a:solidFill>
                <a:srgbClr val="111111"/>
              </a:solidFill>
              <a:effectLst/>
              <a:latin typeface="Republika"/>
            </a:endParaRPr>
          </a:p>
          <a:p>
            <a:pPr fontAlgn="base"/>
            <a:endParaRPr lang="sl-SI" sz="800" b="0" i="0" dirty="0" smtClean="0">
              <a:solidFill>
                <a:srgbClr val="111111"/>
              </a:solidFill>
              <a:effectLst/>
              <a:latin typeface="Republika"/>
            </a:endParaRPr>
          </a:p>
          <a:p>
            <a:pPr fontAlgn="base"/>
            <a:r>
              <a:rPr lang="sl-SI" sz="2400" b="1" i="0" dirty="0" smtClean="0">
                <a:solidFill>
                  <a:srgbClr val="111111"/>
                </a:solidFill>
                <a:effectLst/>
                <a:latin typeface="Republika"/>
              </a:rPr>
              <a:t>Število prebivalcev</a:t>
            </a:r>
            <a:r>
              <a:rPr lang="sl-SI" sz="2400" b="0" i="0" dirty="0" smtClean="0">
                <a:solidFill>
                  <a:srgbClr val="111111"/>
                </a:solidFill>
                <a:effectLst/>
                <a:latin typeface="Republika"/>
              </a:rPr>
              <a:t>: 2 095 861 (1. januar 2020)</a:t>
            </a:r>
          </a:p>
          <a:p>
            <a:pPr fontAlgn="base"/>
            <a:endParaRPr lang="sl-SI" sz="800" b="0" i="0" dirty="0" smtClean="0">
              <a:solidFill>
                <a:srgbClr val="111111"/>
              </a:solidFill>
              <a:effectLst/>
              <a:latin typeface="Republika"/>
            </a:endParaRPr>
          </a:p>
          <a:p>
            <a:pPr fontAlgn="base"/>
            <a:r>
              <a:rPr lang="sl-SI" sz="2400" b="1" i="0" dirty="0" smtClean="0">
                <a:solidFill>
                  <a:srgbClr val="111111"/>
                </a:solidFill>
                <a:effectLst/>
                <a:latin typeface="Republika"/>
              </a:rPr>
              <a:t>Površina kopnega</a:t>
            </a:r>
            <a:r>
              <a:rPr lang="sl-SI" sz="2400" b="0" i="0" dirty="0" smtClean="0">
                <a:solidFill>
                  <a:srgbClr val="111111"/>
                </a:solidFill>
                <a:effectLst/>
                <a:latin typeface="Republika"/>
              </a:rPr>
              <a:t>: 20 271 km2</a:t>
            </a:r>
          </a:p>
          <a:p>
            <a:pPr fontAlgn="base"/>
            <a:endParaRPr lang="sl-SI" sz="800" b="0" i="0" dirty="0" smtClean="0">
              <a:solidFill>
                <a:srgbClr val="111111"/>
              </a:solidFill>
              <a:effectLst/>
              <a:latin typeface="Republika"/>
            </a:endParaRPr>
          </a:p>
          <a:p>
            <a:pPr fontAlgn="base"/>
            <a:r>
              <a:rPr lang="sl-SI" sz="2400" b="1" i="0" dirty="0" smtClean="0">
                <a:solidFill>
                  <a:srgbClr val="111111"/>
                </a:solidFill>
                <a:effectLst/>
                <a:latin typeface="Republika"/>
              </a:rPr>
              <a:t>Dolžina obale</a:t>
            </a:r>
            <a:r>
              <a:rPr lang="sl-SI" sz="2400" b="0" i="0" dirty="0" smtClean="0">
                <a:solidFill>
                  <a:srgbClr val="111111"/>
                </a:solidFill>
                <a:effectLst/>
                <a:latin typeface="Republika"/>
              </a:rPr>
              <a:t>: 47 km</a:t>
            </a:r>
          </a:p>
          <a:p>
            <a:pPr fontAlgn="base"/>
            <a:endParaRPr lang="sl-SI" sz="2400" b="0" i="0" dirty="0" smtClean="0">
              <a:solidFill>
                <a:srgbClr val="111111"/>
              </a:solidFill>
              <a:effectLst/>
              <a:latin typeface="Republika"/>
            </a:endParaRPr>
          </a:p>
          <a:p>
            <a:pPr fontAlgn="base"/>
            <a:r>
              <a:rPr lang="sl-SI" sz="2400" b="1" i="0" dirty="0" smtClean="0">
                <a:solidFill>
                  <a:srgbClr val="111111"/>
                </a:solidFill>
                <a:effectLst/>
                <a:latin typeface="Republika"/>
              </a:rPr>
              <a:t>Najvišji vrh</a:t>
            </a:r>
            <a:r>
              <a:rPr lang="sl-SI" sz="2400" b="0" i="0" dirty="0" smtClean="0">
                <a:solidFill>
                  <a:srgbClr val="111111"/>
                </a:solidFill>
                <a:effectLst/>
                <a:latin typeface="Republika"/>
              </a:rPr>
              <a:t>: Triglav (2 864 m)</a:t>
            </a:r>
          </a:p>
          <a:p>
            <a:pPr fontAlgn="base"/>
            <a:r>
              <a:rPr lang="sl-SI" sz="2400" b="1" i="0" dirty="0" smtClean="0">
                <a:solidFill>
                  <a:srgbClr val="111111"/>
                </a:solidFill>
                <a:effectLst/>
                <a:latin typeface="Republika"/>
              </a:rPr>
              <a:t>Največje jezero</a:t>
            </a:r>
            <a:r>
              <a:rPr lang="sl-SI" sz="2400" b="0" i="0" dirty="0" smtClean="0">
                <a:solidFill>
                  <a:srgbClr val="111111"/>
                </a:solidFill>
                <a:effectLst/>
                <a:latin typeface="Republika"/>
              </a:rPr>
              <a:t>: Cerkniško jezero</a:t>
            </a:r>
          </a:p>
          <a:p>
            <a:pPr fontAlgn="base"/>
            <a:r>
              <a:rPr lang="sl-SI" sz="2400" b="1" i="0" dirty="0" smtClean="0">
                <a:solidFill>
                  <a:srgbClr val="111111"/>
                </a:solidFill>
                <a:effectLst/>
                <a:latin typeface="Republika"/>
              </a:rPr>
              <a:t>Najdaljša reka</a:t>
            </a:r>
            <a:r>
              <a:rPr lang="sl-SI" sz="2400" b="0" i="0" dirty="0" smtClean="0">
                <a:solidFill>
                  <a:srgbClr val="111111"/>
                </a:solidFill>
                <a:effectLst/>
                <a:latin typeface="Republika"/>
              </a:rPr>
              <a:t>: Sava (221 km)</a:t>
            </a:r>
          </a:p>
          <a:p>
            <a:pPr fontAlgn="base"/>
            <a:r>
              <a:rPr lang="sl-SI" sz="2400" b="1" i="0" dirty="0" smtClean="0">
                <a:solidFill>
                  <a:srgbClr val="111111"/>
                </a:solidFill>
                <a:effectLst/>
                <a:latin typeface="Republika"/>
              </a:rPr>
              <a:t>Najdaljša podzemna jama</a:t>
            </a:r>
            <a:r>
              <a:rPr lang="sl-SI" sz="2400" b="0" i="0" dirty="0" smtClean="0">
                <a:solidFill>
                  <a:srgbClr val="111111"/>
                </a:solidFill>
                <a:effectLst/>
                <a:latin typeface="Republika"/>
              </a:rPr>
              <a:t>: Postojnska jama (19,5 km)</a:t>
            </a:r>
          </a:p>
          <a:p>
            <a:pPr fontAlgn="base"/>
            <a:r>
              <a:rPr lang="sl-SI" sz="2400" b="1" i="0" dirty="0" smtClean="0">
                <a:solidFill>
                  <a:srgbClr val="111111"/>
                </a:solidFill>
                <a:effectLst/>
                <a:latin typeface="Republika"/>
              </a:rPr>
              <a:t>Največje zavarovano območje narave</a:t>
            </a:r>
            <a:r>
              <a:rPr lang="sl-SI" sz="2400" b="0" i="0" dirty="0" smtClean="0">
                <a:solidFill>
                  <a:srgbClr val="111111"/>
                </a:solidFill>
                <a:effectLst/>
                <a:latin typeface="Republika"/>
              </a:rPr>
              <a:t>: Triglavski narodni park </a:t>
            </a:r>
          </a:p>
        </p:txBody>
      </p:sp>
      <p:sp>
        <p:nvSpPr>
          <p:cNvPr id="12" name="PoljeZBesedilom 11"/>
          <p:cNvSpPr txBox="1"/>
          <p:nvPr/>
        </p:nvSpPr>
        <p:spPr>
          <a:xfrm>
            <a:off x="570321" y="377389"/>
            <a:ext cx="7744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Prepiši naslednje podatke.</a:t>
            </a:r>
            <a:endParaRPr lang="sl-SI" dirty="0"/>
          </a:p>
        </p:txBody>
      </p:sp>
      <p:pic>
        <p:nvPicPr>
          <p:cNvPr id="2" name="Zvok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754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97"/>
    </mc:Choice>
    <mc:Fallback xmlns="">
      <p:transition spd="slow" advTm="45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6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6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7.7|3.8|2.4|2|1.7|2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7|9.5|2.1|1.8|2.1|4.7|16.7|2.6|3.3|2.4|2"/>
</p:tagLst>
</file>

<file path=ppt/theme/theme1.xml><?xml version="1.0" encoding="utf-8"?>
<a:theme xmlns:a="http://schemas.openxmlformats.org/drawingml/2006/main" name="Gladko">
  <a:themeElements>
    <a:clrScheme name="Gladko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Gladko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ladk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2_Gladko">
  <a:themeElements>
    <a:clrScheme name="Gladko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Gladko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ladk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ppt/theme/theme3.xml><?xml version="1.0" encoding="utf-8"?>
<a:theme xmlns:a="http://schemas.openxmlformats.org/drawingml/2006/main" name="5_Gladko">
  <a:themeElements>
    <a:clrScheme name="Gladko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Gladko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ladk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ppt/theme/theme4.xml><?xml version="1.0" encoding="utf-8"?>
<a:theme xmlns:a="http://schemas.openxmlformats.org/drawingml/2006/main" name="6_Gladko">
  <a:themeElements>
    <a:clrScheme name="Gladko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Gladko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ladk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ppt/theme/theme5.xml><?xml version="1.0" encoding="utf-8"?>
<a:theme xmlns:a="http://schemas.openxmlformats.org/drawingml/2006/main" name="8_Gladko">
  <a:themeElements>
    <a:clrScheme name="Gladko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Gladko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ladk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2331</TotalTime>
  <Words>300</Words>
  <Application>Microsoft Office PowerPoint</Application>
  <PresentationFormat>Širokozaslonsko</PresentationFormat>
  <Paragraphs>73</Paragraphs>
  <Slides>14</Slides>
  <Notes>0</Notes>
  <HiddenSlides>0</HiddenSlides>
  <MMClips>13</MMClips>
  <ScaleCrop>false</ScaleCrop>
  <HeadingPairs>
    <vt:vector size="6" baseType="variant">
      <vt:variant>
        <vt:lpstr>Uporabljene pisave</vt:lpstr>
      </vt:variant>
      <vt:variant>
        <vt:i4>6</vt:i4>
      </vt:variant>
      <vt:variant>
        <vt:lpstr>Tema</vt:lpstr>
      </vt:variant>
      <vt:variant>
        <vt:i4>5</vt:i4>
      </vt:variant>
      <vt:variant>
        <vt:lpstr>Naslovi diapozitivov</vt:lpstr>
      </vt:variant>
      <vt:variant>
        <vt:i4>14</vt:i4>
      </vt:variant>
    </vt:vector>
  </HeadingPairs>
  <TitlesOfParts>
    <vt:vector size="25" baseType="lpstr">
      <vt:lpstr>Arial</vt:lpstr>
      <vt:lpstr>Courier New</vt:lpstr>
      <vt:lpstr>Republika</vt:lpstr>
      <vt:lpstr>Trebuchet MS</vt:lpstr>
      <vt:lpstr>Wingdings</vt:lpstr>
      <vt:lpstr>Wingdings 3</vt:lpstr>
      <vt:lpstr>Gladko</vt:lpstr>
      <vt:lpstr>2_Gladko</vt:lpstr>
      <vt:lpstr>5_Gladko</vt:lpstr>
      <vt:lpstr>6_Gladko</vt:lpstr>
      <vt:lpstr>8_Gladko</vt:lpstr>
      <vt:lpstr>PowerPointova predstavitev</vt:lpstr>
      <vt:lpstr>ZNAČILNOSTI SLOVENIJE IN NJENE POKRAJINE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ZNAČILNOSTI SLOVENIJE IN NJENE POKRAJINE</dc:title>
  <dc:creator>masef</dc:creator>
  <cp:lastModifiedBy>Windows User</cp:lastModifiedBy>
  <cp:revision>101</cp:revision>
  <dcterms:created xsi:type="dcterms:W3CDTF">2020-12-05T10:38:47Z</dcterms:created>
  <dcterms:modified xsi:type="dcterms:W3CDTF">2020-12-08T17:26:01Z</dcterms:modified>
</cp:coreProperties>
</file>