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  <p:sldMasterId id="2147483694" r:id="rId2"/>
    <p:sldMasterId id="2147483711" r:id="rId3"/>
  </p:sldMasterIdLst>
  <p:sldIdLst>
    <p:sldId id="273" r:id="rId4"/>
    <p:sldId id="261" r:id="rId5"/>
    <p:sldId id="262" r:id="rId6"/>
    <p:sldId id="269" r:id="rId7"/>
    <p:sldId id="271" r:id="rId8"/>
    <p:sldId id="272" r:id="rId9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84" y="12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2A82D-E8AC-4A18-BA5A-FAF9629F045B}" type="datetimeFigureOut">
              <a:rPr lang="sl-SI" smtClean="0"/>
              <a:t>8. 12. 2020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CF3B-04B4-4433-A6F7-825A36CF9FC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86649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2A82D-E8AC-4A18-BA5A-FAF9629F045B}" type="datetimeFigureOut">
              <a:rPr lang="sl-SI" smtClean="0"/>
              <a:t>8. 12. 2020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CF3B-04B4-4433-A6F7-825A36CF9FC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32804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2A82D-E8AC-4A18-BA5A-FAF9629F045B}" type="datetimeFigureOut">
              <a:rPr lang="sl-SI" smtClean="0"/>
              <a:t>8. 12. 2020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CF3B-04B4-4433-A6F7-825A36CF9FCD}" type="slidenum">
              <a:rPr lang="sl-SI" smtClean="0"/>
              <a:t>‹#›</a:t>
            </a:fld>
            <a:endParaRPr lang="sl-SI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631674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2A82D-E8AC-4A18-BA5A-FAF9629F045B}" type="datetimeFigureOut">
              <a:rPr lang="sl-SI" smtClean="0"/>
              <a:t>8. 12. 2020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CF3B-04B4-4433-A6F7-825A36CF9FC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319479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2A82D-E8AC-4A18-BA5A-FAF9629F045B}" type="datetimeFigureOut">
              <a:rPr lang="sl-SI" smtClean="0"/>
              <a:t>8. 12. 2020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CF3B-04B4-4433-A6F7-825A36CF9FCD}" type="slidenum">
              <a:rPr lang="sl-SI" smtClean="0"/>
              <a:t>‹#›</a:t>
            </a:fld>
            <a:endParaRPr lang="sl-SI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914668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2A82D-E8AC-4A18-BA5A-FAF9629F045B}" type="datetimeFigureOut">
              <a:rPr lang="sl-SI" smtClean="0"/>
              <a:t>8. 12. 2020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CF3B-04B4-4433-A6F7-825A36CF9FC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712528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2A82D-E8AC-4A18-BA5A-FAF9629F045B}" type="datetimeFigureOut">
              <a:rPr lang="sl-SI" smtClean="0"/>
              <a:t>8. 12. 2020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CF3B-04B4-4433-A6F7-825A36CF9FC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489449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2A82D-E8AC-4A18-BA5A-FAF9629F045B}" type="datetimeFigureOut">
              <a:rPr lang="sl-SI" smtClean="0"/>
              <a:t>8. 12. 2020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CF3B-04B4-4433-A6F7-825A36CF9FC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56266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2A82D-E8AC-4A18-BA5A-FAF9629F045B}" type="datetimeFigureOut">
              <a:rPr lang="sl-SI" smtClean="0"/>
              <a:t>8. 12. 2020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CF3B-04B4-4433-A6F7-825A36CF9FC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463422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2A82D-E8AC-4A18-BA5A-FAF9629F045B}" type="datetimeFigureOut">
              <a:rPr lang="sl-SI" smtClean="0"/>
              <a:t>8. 12. 2020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CF3B-04B4-4433-A6F7-825A36CF9FC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292123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2A82D-E8AC-4A18-BA5A-FAF9629F045B}" type="datetimeFigureOut">
              <a:rPr lang="sl-SI" smtClean="0"/>
              <a:t>8. 12. 2020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CF3B-04B4-4433-A6F7-825A36CF9FC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26719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2A82D-E8AC-4A18-BA5A-FAF9629F045B}" type="datetimeFigureOut">
              <a:rPr lang="sl-SI" smtClean="0"/>
              <a:t>8. 12. 2020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CF3B-04B4-4433-A6F7-825A36CF9FC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902084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2A82D-E8AC-4A18-BA5A-FAF9629F045B}" type="datetimeFigureOut">
              <a:rPr lang="sl-SI" smtClean="0"/>
              <a:t>8. 12. 2020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CF3B-04B4-4433-A6F7-825A36CF9FC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805087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2A82D-E8AC-4A18-BA5A-FAF9629F045B}" type="datetimeFigureOut">
              <a:rPr lang="sl-SI" smtClean="0"/>
              <a:t>8. 12. 2020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CF3B-04B4-4433-A6F7-825A36CF9FC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520115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2A82D-E8AC-4A18-BA5A-FAF9629F045B}" type="datetimeFigureOut">
              <a:rPr lang="sl-SI" smtClean="0"/>
              <a:t>8. 12. 2020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CF3B-04B4-4433-A6F7-825A36CF9FC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50694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2A82D-E8AC-4A18-BA5A-FAF9629F045B}" type="datetimeFigureOut">
              <a:rPr lang="sl-SI" smtClean="0"/>
              <a:t>8. 12. 2020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CF3B-04B4-4433-A6F7-825A36CF9FC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572353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2A82D-E8AC-4A18-BA5A-FAF9629F045B}" type="datetimeFigureOut">
              <a:rPr lang="sl-SI" smtClean="0"/>
              <a:t>8. 12. 2020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CF3B-04B4-4433-A6F7-825A36CF9FC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002562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2A82D-E8AC-4A18-BA5A-FAF9629F045B}" type="datetimeFigureOut">
              <a:rPr lang="sl-SI" smtClean="0"/>
              <a:t>8. 12. 2020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CF3B-04B4-4433-A6F7-825A36CF9FC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637338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2A82D-E8AC-4A18-BA5A-FAF9629F045B}" type="datetimeFigureOut">
              <a:rPr lang="sl-SI" smtClean="0"/>
              <a:t>8. 12. 2020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CF3B-04B4-4433-A6F7-825A36CF9FC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453442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2A82D-E8AC-4A18-BA5A-FAF9629F045B}" type="datetimeFigureOut">
              <a:rPr lang="sl-SI" smtClean="0"/>
              <a:t>8. 12. 2020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CF3B-04B4-4433-A6F7-825A36CF9FCD}" type="slidenum">
              <a:rPr lang="sl-SI" smtClean="0"/>
              <a:t>‹#›</a:t>
            </a:fld>
            <a:endParaRPr lang="sl-SI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430596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2A82D-E8AC-4A18-BA5A-FAF9629F045B}" type="datetimeFigureOut">
              <a:rPr lang="sl-SI" smtClean="0"/>
              <a:t>8. 12. 2020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CF3B-04B4-4433-A6F7-825A36CF9FC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891525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2A82D-E8AC-4A18-BA5A-FAF9629F045B}" type="datetimeFigureOut">
              <a:rPr lang="sl-SI" smtClean="0"/>
              <a:t>8. 12. 2020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CF3B-04B4-4433-A6F7-825A36CF9FCD}" type="slidenum">
              <a:rPr lang="sl-SI" smtClean="0"/>
              <a:t>‹#›</a:t>
            </a:fld>
            <a:endParaRPr lang="sl-SI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40061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2A82D-E8AC-4A18-BA5A-FAF9629F045B}" type="datetimeFigureOut">
              <a:rPr lang="sl-SI" smtClean="0"/>
              <a:t>8. 12. 2020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CF3B-04B4-4433-A6F7-825A36CF9FC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4125463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2A82D-E8AC-4A18-BA5A-FAF9629F045B}" type="datetimeFigureOut">
              <a:rPr lang="sl-SI" smtClean="0"/>
              <a:t>8. 12. 2020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CF3B-04B4-4433-A6F7-825A36CF9FC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375759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2A82D-E8AC-4A18-BA5A-FAF9629F045B}" type="datetimeFigureOut">
              <a:rPr lang="sl-SI" smtClean="0"/>
              <a:t>8. 12. 2020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CF3B-04B4-4433-A6F7-825A36CF9FC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073114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2A82D-E8AC-4A18-BA5A-FAF9629F045B}" type="datetimeFigureOut">
              <a:rPr lang="sl-SI" smtClean="0"/>
              <a:t>8. 12. 2020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CF3B-04B4-4433-A6F7-825A36CF9FC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742070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2A82D-E8AC-4A18-BA5A-FAF9629F045B}" type="datetimeFigureOut">
              <a:rPr lang="sl-SI" smtClean="0"/>
              <a:t>8. 12. 2020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CF3B-04B4-4433-A6F7-825A36CF9FC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5223712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2A82D-E8AC-4A18-BA5A-FAF9629F045B}" type="datetimeFigureOut">
              <a:rPr lang="sl-SI" smtClean="0"/>
              <a:t>8. 12. 2020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CF3B-04B4-4433-A6F7-825A36CF9FC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1229912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2A82D-E8AC-4A18-BA5A-FAF9629F045B}" type="datetimeFigureOut">
              <a:rPr lang="sl-SI" smtClean="0"/>
              <a:t>8. 12. 2020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CF3B-04B4-4433-A6F7-825A36CF9FC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0464427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2A82D-E8AC-4A18-BA5A-FAF9629F045B}" type="datetimeFigureOut">
              <a:rPr lang="sl-SI" smtClean="0"/>
              <a:t>8. 12. 2020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CF3B-04B4-4433-A6F7-825A36CF9FC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1692603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2A82D-E8AC-4A18-BA5A-FAF9629F045B}" type="datetimeFigureOut">
              <a:rPr lang="sl-SI" smtClean="0"/>
              <a:t>8. 12. 2020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CF3B-04B4-4433-A6F7-825A36CF9FC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2997158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2A82D-E8AC-4A18-BA5A-FAF9629F045B}" type="datetimeFigureOut">
              <a:rPr lang="sl-SI" smtClean="0"/>
              <a:t>8. 12. 2020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CF3B-04B4-4433-A6F7-825A36CF9FC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9680097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2A82D-E8AC-4A18-BA5A-FAF9629F045B}" type="datetimeFigureOut">
              <a:rPr lang="sl-SI" smtClean="0"/>
              <a:t>8. 12. 2020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CF3B-04B4-4433-A6F7-825A36CF9FC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58746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2A82D-E8AC-4A18-BA5A-FAF9629F045B}" type="datetimeFigureOut">
              <a:rPr lang="sl-SI" smtClean="0"/>
              <a:t>8. 12. 2020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CF3B-04B4-4433-A6F7-825A36CF9FC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0914178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2A82D-E8AC-4A18-BA5A-FAF9629F045B}" type="datetimeFigureOut">
              <a:rPr lang="sl-SI" smtClean="0"/>
              <a:t>8. 12. 2020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CF3B-04B4-4433-A6F7-825A36CF9FC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9731679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2A82D-E8AC-4A18-BA5A-FAF9629F045B}" type="datetimeFigureOut">
              <a:rPr lang="sl-SI" smtClean="0"/>
              <a:t>8. 12. 2020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CF3B-04B4-4433-A6F7-825A36CF9FC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0112111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2A82D-E8AC-4A18-BA5A-FAF9629F045B}" type="datetimeFigureOut">
              <a:rPr lang="sl-SI" smtClean="0"/>
              <a:t>8. 12. 2020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CF3B-04B4-4433-A6F7-825A36CF9FC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0320100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2A82D-E8AC-4A18-BA5A-FAF9629F045B}" type="datetimeFigureOut">
              <a:rPr lang="sl-SI" smtClean="0"/>
              <a:t>8. 12. 2020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CF3B-04B4-4433-A6F7-825A36CF9FCD}" type="slidenum">
              <a:rPr lang="sl-SI" smtClean="0"/>
              <a:t>‹#›</a:t>
            </a:fld>
            <a:endParaRPr lang="sl-SI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4842566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2A82D-E8AC-4A18-BA5A-FAF9629F045B}" type="datetimeFigureOut">
              <a:rPr lang="sl-SI" smtClean="0"/>
              <a:t>8. 12. 2020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CF3B-04B4-4433-A6F7-825A36CF9FC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7161121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2A82D-E8AC-4A18-BA5A-FAF9629F045B}" type="datetimeFigureOut">
              <a:rPr lang="sl-SI" smtClean="0"/>
              <a:t>8. 12. 2020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CF3B-04B4-4433-A6F7-825A36CF9FCD}" type="slidenum">
              <a:rPr lang="sl-SI" smtClean="0"/>
              <a:t>‹#›</a:t>
            </a:fld>
            <a:endParaRPr lang="sl-SI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3451994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2A82D-E8AC-4A18-BA5A-FAF9629F045B}" type="datetimeFigureOut">
              <a:rPr lang="sl-SI" smtClean="0"/>
              <a:t>8. 12. 2020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CF3B-04B4-4433-A6F7-825A36CF9FC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4238459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2A82D-E8AC-4A18-BA5A-FAF9629F045B}" type="datetimeFigureOut">
              <a:rPr lang="sl-SI" smtClean="0"/>
              <a:t>8. 12. 2020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CF3B-04B4-4433-A6F7-825A36CF9FC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1189007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2A82D-E8AC-4A18-BA5A-FAF9629F045B}" type="datetimeFigureOut">
              <a:rPr lang="sl-SI" smtClean="0"/>
              <a:t>8. 12. 2020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CF3B-04B4-4433-A6F7-825A36CF9FC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34232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2A82D-E8AC-4A18-BA5A-FAF9629F045B}" type="datetimeFigureOut">
              <a:rPr lang="sl-SI" smtClean="0"/>
              <a:t>8. 12. 2020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CF3B-04B4-4433-A6F7-825A36CF9FC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71694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2A82D-E8AC-4A18-BA5A-FAF9629F045B}" type="datetimeFigureOut">
              <a:rPr lang="sl-SI" smtClean="0"/>
              <a:t>8. 12. 2020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CF3B-04B4-4433-A6F7-825A36CF9FC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30166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2A82D-E8AC-4A18-BA5A-FAF9629F045B}" type="datetimeFigureOut">
              <a:rPr lang="sl-SI" smtClean="0"/>
              <a:t>8. 12. 2020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CF3B-04B4-4433-A6F7-825A36CF9FC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00836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2A82D-E8AC-4A18-BA5A-FAF9629F045B}" type="datetimeFigureOut">
              <a:rPr lang="sl-SI" smtClean="0"/>
              <a:t>8. 12. 2020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CF3B-04B4-4433-A6F7-825A36CF9FC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97761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2A82D-E8AC-4A18-BA5A-FAF9629F045B}" type="datetimeFigureOut">
              <a:rPr lang="sl-SI" smtClean="0"/>
              <a:t>8. 12. 2020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CF3B-04B4-4433-A6F7-825A36CF9FC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13311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F2A82D-E8AC-4A18-BA5A-FAF9629F045B}" type="datetimeFigureOut">
              <a:rPr lang="sl-SI" smtClean="0"/>
              <a:t>8. 12. 2020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B04CF3B-04B4-4433-A6F7-825A36CF9FC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150983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F2A82D-E8AC-4A18-BA5A-FAF9629F045B}" type="datetimeFigureOut">
              <a:rPr lang="sl-SI" smtClean="0"/>
              <a:t>8. 12. 2020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B04CF3B-04B4-4433-A6F7-825A36CF9FC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311796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F2A82D-E8AC-4A18-BA5A-FAF9629F045B}" type="datetimeFigureOut">
              <a:rPr lang="sl-SI" smtClean="0"/>
              <a:t>8. 12. 2020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B04CF3B-04B4-4433-A6F7-825A36CF9FC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05842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4.png"/><Relationship Id="rId5" Type="http://schemas.openxmlformats.org/officeDocument/2006/relationships/image" Target="../media/image5.jpe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4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m4a"/><Relationship Id="rId2" Type="http://schemas.microsoft.com/office/2007/relationships/media" Target="../media/media5.m4a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9.jpeg"/><Relationship Id="rId4" Type="http://schemas.openxmlformats.org/officeDocument/2006/relationships/slideLayout" Target="../slideLayouts/slideLayout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3210" y="660261"/>
            <a:ext cx="5629275" cy="478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118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1"/>
          <p:cNvSpPr txBox="1">
            <a:spLocks/>
          </p:cNvSpPr>
          <p:nvPr/>
        </p:nvSpPr>
        <p:spPr>
          <a:xfrm>
            <a:off x="729214" y="1923068"/>
            <a:ext cx="6864109" cy="18790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l-SI" sz="4400" dirty="0" smtClean="0"/>
              <a:t>SLOVENIJA </a:t>
            </a:r>
            <a:r>
              <a:rPr lang="sl-SI" sz="4400" dirty="0"/>
              <a:t> </a:t>
            </a:r>
            <a:r>
              <a:rPr lang="sl-SI" sz="4400" dirty="0" smtClean="0"/>
              <a:t>NA </a:t>
            </a:r>
          </a:p>
          <a:p>
            <a:r>
              <a:rPr lang="sl-SI" sz="4400" dirty="0" smtClean="0"/>
              <a:t>ZEMLJEVIDU SVETA</a:t>
            </a:r>
            <a:endParaRPr lang="sl-SI" sz="4400" dirty="0"/>
          </a:p>
        </p:txBody>
      </p:sp>
      <p:grpSp>
        <p:nvGrpSpPr>
          <p:cNvPr id="5" name="Skupina 4"/>
          <p:cNvGrpSpPr/>
          <p:nvPr/>
        </p:nvGrpSpPr>
        <p:grpSpPr>
          <a:xfrm>
            <a:off x="6363845" y="1838227"/>
            <a:ext cx="5039281" cy="4070973"/>
            <a:chOff x="6344992" y="1923068"/>
            <a:chExt cx="5039281" cy="4070973"/>
          </a:xfrm>
        </p:grpSpPr>
        <p:pic>
          <p:nvPicPr>
            <p:cNvPr id="2050" name="Picture 2" descr="glob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3323" y="2203091"/>
              <a:ext cx="3790950" cy="37909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Svetovni zemljevid - psihična karta sveta Plakat, Poster, Slika |  Europosterji.si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44992" y="1923068"/>
              <a:ext cx="3143806" cy="20958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" name="Zvok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67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533"/>
    </mc:Choice>
    <mc:Fallback xmlns="">
      <p:transition spd="slow" advTm="95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1"/>
          <p:cNvSpPr txBox="1">
            <a:spLocks/>
          </p:cNvSpPr>
          <p:nvPr/>
        </p:nvSpPr>
        <p:spPr>
          <a:xfrm>
            <a:off x="668605" y="2221583"/>
            <a:ext cx="5826464" cy="28311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l-SI" sz="4400" dirty="0" smtClean="0"/>
              <a:t>SLOVENIJA NA </a:t>
            </a:r>
          </a:p>
          <a:p>
            <a:endParaRPr lang="sl-SI" sz="4400" dirty="0"/>
          </a:p>
          <a:p>
            <a:r>
              <a:rPr lang="sl-SI" sz="4400" dirty="0" smtClean="0"/>
              <a:t>ZEMLJEVIDU EVROPE</a:t>
            </a:r>
            <a:endParaRPr lang="sl-SI" sz="4400" dirty="0"/>
          </a:p>
        </p:txBody>
      </p:sp>
      <p:grpSp>
        <p:nvGrpSpPr>
          <p:cNvPr id="6" name="Skupina 5"/>
          <p:cNvGrpSpPr/>
          <p:nvPr/>
        </p:nvGrpSpPr>
        <p:grpSpPr>
          <a:xfrm>
            <a:off x="6341599" y="1345741"/>
            <a:ext cx="5702551" cy="4487846"/>
            <a:chOff x="6341599" y="1345741"/>
            <a:chExt cx="5702551" cy="4487846"/>
          </a:xfrm>
        </p:grpSpPr>
        <p:pic>
          <p:nvPicPr>
            <p:cNvPr id="3076" name="Picture 4" descr="glob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53200" y="2042637"/>
              <a:ext cx="3790950" cy="37909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8" name="Picture 6" descr="EVROPA, stenski zemljevid - šolska karta 1:5M, 158x108 cm - kartografija.si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8" t="6008" r="11238" b="2872"/>
            <a:stretch/>
          </p:blipFill>
          <p:spPr bwMode="auto">
            <a:xfrm>
              <a:off x="6341599" y="1345741"/>
              <a:ext cx="3823202" cy="25923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" name="Zvok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586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50"/>
    </mc:Choice>
    <mc:Fallback xmlns="">
      <p:transition spd="slow" advTm="72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829559" y="1323186"/>
            <a:ext cx="8257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4000" dirty="0" smtClean="0">
                <a:solidFill>
                  <a:srgbClr val="C00000"/>
                </a:solidFill>
              </a:rPr>
              <a:t>LEGA  SLOVENIJE</a:t>
            </a:r>
            <a:endParaRPr lang="sl-SI" sz="4000" dirty="0">
              <a:solidFill>
                <a:srgbClr val="C00000"/>
              </a:solidFill>
            </a:endParaRPr>
          </a:p>
        </p:txBody>
      </p:sp>
      <p:sp>
        <p:nvSpPr>
          <p:cNvPr id="3" name="PoljeZBesedilom 2"/>
          <p:cNvSpPr txBox="1"/>
          <p:nvPr/>
        </p:nvSpPr>
        <p:spPr>
          <a:xfrm>
            <a:off x="622169" y="477269"/>
            <a:ext cx="1932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Zapiši v zvezek:</a:t>
            </a:r>
            <a:endParaRPr lang="sl-SI" dirty="0"/>
          </a:p>
        </p:txBody>
      </p:sp>
      <p:sp>
        <p:nvSpPr>
          <p:cNvPr id="4" name="PoljeZBesedilom 3"/>
          <p:cNvSpPr txBox="1"/>
          <p:nvPr/>
        </p:nvSpPr>
        <p:spPr>
          <a:xfrm>
            <a:off x="829559" y="2291716"/>
            <a:ext cx="85878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400" dirty="0" smtClean="0"/>
              <a:t>Slovenija leži na </a:t>
            </a:r>
            <a:r>
              <a:rPr lang="sl-SI" sz="2400" b="1" dirty="0" smtClean="0">
                <a:solidFill>
                  <a:schemeClr val="accent2">
                    <a:lumMod val="75000"/>
                  </a:schemeClr>
                </a:solidFill>
              </a:rPr>
              <a:t>severni polobli</a:t>
            </a:r>
            <a:r>
              <a:rPr lang="sl-SI" sz="2400" dirty="0" smtClean="0"/>
              <a:t>, v </a:t>
            </a:r>
            <a:r>
              <a:rPr lang="sl-SI" sz="2400" b="1" dirty="0" smtClean="0">
                <a:solidFill>
                  <a:schemeClr val="accent2">
                    <a:lumMod val="75000"/>
                  </a:schemeClr>
                </a:solidFill>
              </a:rPr>
              <a:t>SREDNJI EVROPI</a:t>
            </a:r>
            <a:r>
              <a:rPr lang="sl-SI" sz="2400" dirty="0" smtClean="0"/>
              <a:t>.</a:t>
            </a:r>
          </a:p>
          <a:p>
            <a:pPr algn="ctr"/>
            <a:endParaRPr lang="sl-SI" sz="2400" dirty="0"/>
          </a:p>
        </p:txBody>
      </p:sp>
      <p:pic>
        <p:nvPicPr>
          <p:cNvPr id="1026" name="Picture 2" descr="Klavdija Strancar, Uciteljska.net Podobne naloge naslov.png Vir: NPZ 2011  in 2013 19.png Pokaži vsa vprašanja. &lt;= 1 / 29 =&gt; 19.png Lizbona je glavno  mesto ... ? Hrvaške. ? Italije. ? Madžarske. ? Poljske. ? Portugalske. ?  Avstrije. ? Nemčije. 16.png Kako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4664" y="3511484"/>
            <a:ext cx="5660923" cy="2512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oljeZBesedilom 7"/>
          <p:cNvSpPr txBox="1"/>
          <p:nvPr/>
        </p:nvSpPr>
        <p:spPr>
          <a:xfrm>
            <a:off x="622168" y="4582940"/>
            <a:ext cx="1932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>
                <a:solidFill>
                  <a:srgbClr val="C00000"/>
                </a:solidFill>
              </a:rPr>
              <a:t>EKVATOR</a:t>
            </a:r>
            <a:endParaRPr lang="sl-SI" dirty="0">
              <a:solidFill>
                <a:srgbClr val="C00000"/>
              </a:solidFill>
            </a:endParaRPr>
          </a:p>
        </p:txBody>
      </p:sp>
      <p:cxnSp>
        <p:nvCxnSpPr>
          <p:cNvPr id="9" name="Raven puščični povezovalnik 8"/>
          <p:cNvCxnSpPr/>
          <p:nvPr/>
        </p:nvCxnSpPr>
        <p:spPr>
          <a:xfrm>
            <a:off x="1673259" y="4767606"/>
            <a:ext cx="881405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oljeZBesedilom 13"/>
          <p:cNvSpPr txBox="1"/>
          <p:nvPr/>
        </p:nvSpPr>
        <p:spPr>
          <a:xfrm>
            <a:off x="622168" y="3585547"/>
            <a:ext cx="1932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>
                <a:solidFill>
                  <a:srgbClr val="002060"/>
                </a:solidFill>
              </a:rPr>
              <a:t>S POLOBLA</a:t>
            </a:r>
            <a:endParaRPr lang="sl-SI" b="1" dirty="0">
              <a:solidFill>
                <a:srgbClr val="002060"/>
              </a:solidFill>
            </a:endParaRPr>
          </a:p>
        </p:txBody>
      </p:sp>
      <p:sp>
        <p:nvSpPr>
          <p:cNvPr id="15" name="PoljeZBesedilom 14"/>
          <p:cNvSpPr txBox="1"/>
          <p:nvPr/>
        </p:nvSpPr>
        <p:spPr>
          <a:xfrm>
            <a:off x="622167" y="5492327"/>
            <a:ext cx="1932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>
                <a:solidFill>
                  <a:srgbClr val="002060"/>
                </a:solidFill>
              </a:rPr>
              <a:t>J POLOBLA</a:t>
            </a:r>
            <a:endParaRPr lang="sl-SI" dirty="0">
              <a:solidFill>
                <a:srgbClr val="002060"/>
              </a:solidFill>
            </a:endParaRPr>
          </a:p>
        </p:txBody>
      </p:sp>
      <p:cxnSp>
        <p:nvCxnSpPr>
          <p:cNvPr id="16" name="Raven puščični povezovalnik 15"/>
          <p:cNvCxnSpPr/>
          <p:nvPr/>
        </p:nvCxnSpPr>
        <p:spPr>
          <a:xfrm>
            <a:off x="1913641" y="3809408"/>
            <a:ext cx="1046375" cy="88006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aven puščični povezovalnik 17"/>
          <p:cNvCxnSpPr/>
          <p:nvPr/>
        </p:nvCxnSpPr>
        <p:spPr>
          <a:xfrm flipV="1">
            <a:off x="1913641" y="5580333"/>
            <a:ext cx="1046375" cy="96660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aven puščični povezovalnik 20"/>
          <p:cNvCxnSpPr/>
          <p:nvPr/>
        </p:nvCxnSpPr>
        <p:spPr>
          <a:xfrm flipH="1">
            <a:off x="5561812" y="3511484"/>
            <a:ext cx="2743203" cy="513761"/>
          </a:xfrm>
          <a:prstGeom prst="straightConnector1">
            <a:avLst/>
          </a:prstGeom>
          <a:ln w="28575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PoljeZBesedilom 22"/>
          <p:cNvSpPr txBox="1"/>
          <p:nvPr/>
        </p:nvSpPr>
        <p:spPr>
          <a:xfrm>
            <a:off x="8352149" y="3142895"/>
            <a:ext cx="1234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>
                <a:solidFill>
                  <a:schemeClr val="accent2">
                    <a:lumMod val="50000"/>
                  </a:schemeClr>
                </a:solidFill>
              </a:rPr>
              <a:t>SREDNJA EVROPA</a:t>
            </a:r>
            <a:endParaRPr lang="sl-SI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28" name="Picture 4" descr="Where is Slovenia located on the World map?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1" t="-894" r="171" b="7687"/>
          <a:stretch/>
        </p:blipFill>
        <p:spPr bwMode="auto">
          <a:xfrm>
            <a:off x="8917323" y="-46268"/>
            <a:ext cx="3284103" cy="23379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Zvok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058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516"/>
    </mc:Choice>
    <mc:Fallback xmlns="">
      <p:transition spd="slow" advTm="345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377072" y="959758"/>
            <a:ext cx="8257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4000" dirty="0" smtClean="0">
                <a:solidFill>
                  <a:srgbClr val="C00000"/>
                </a:solidFill>
              </a:rPr>
              <a:t>SLOVENIJA MEJI NA ŠTIRI DRŽAVE:</a:t>
            </a:r>
            <a:endParaRPr lang="sl-SI" sz="4000" dirty="0">
              <a:solidFill>
                <a:srgbClr val="C00000"/>
              </a:solidFill>
            </a:endParaRPr>
          </a:p>
        </p:txBody>
      </p:sp>
      <p:sp>
        <p:nvSpPr>
          <p:cNvPr id="3" name="PoljeZBesedilom 2"/>
          <p:cNvSpPr txBox="1"/>
          <p:nvPr/>
        </p:nvSpPr>
        <p:spPr>
          <a:xfrm>
            <a:off x="584459" y="309394"/>
            <a:ext cx="21116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Zapiši v zvezek:</a:t>
            </a:r>
            <a:endParaRPr lang="sl-SI" dirty="0"/>
          </a:p>
        </p:txBody>
      </p:sp>
      <p:sp>
        <p:nvSpPr>
          <p:cNvPr id="4" name="PoljeZBesedilom 3"/>
          <p:cNvSpPr txBox="1"/>
          <p:nvPr/>
        </p:nvSpPr>
        <p:spPr>
          <a:xfrm>
            <a:off x="584459" y="1667644"/>
            <a:ext cx="41289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sl-SI" sz="2400" dirty="0" smtClean="0"/>
              <a:t>Republiko AVSTRIJO (na S) </a:t>
            </a:r>
            <a:endParaRPr lang="sl-SI" sz="2400" dirty="0"/>
          </a:p>
        </p:txBody>
      </p:sp>
      <p:sp>
        <p:nvSpPr>
          <p:cNvPr id="7" name="PoljeZBesedilom 6"/>
          <p:cNvSpPr txBox="1"/>
          <p:nvPr/>
        </p:nvSpPr>
        <p:spPr>
          <a:xfrm>
            <a:off x="518473" y="2193623"/>
            <a:ext cx="50150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sl-SI" sz="2400" dirty="0" smtClean="0"/>
              <a:t>Republiko HRVAŠKO (na J in V) </a:t>
            </a:r>
            <a:endParaRPr lang="sl-SI" sz="2400" dirty="0"/>
          </a:p>
        </p:txBody>
      </p:sp>
      <p:sp>
        <p:nvSpPr>
          <p:cNvPr id="8" name="PoljeZBesedilom 7"/>
          <p:cNvSpPr txBox="1"/>
          <p:nvPr/>
        </p:nvSpPr>
        <p:spPr>
          <a:xfrm>
            <a:off x="518473" y="3364553"/>
            <a:ext cx="4732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sl-SI" sz="2400" dirty="0" smtClean="0"/>
              <a:t>Republiko MADŽARSKO (na SV) </a:t>
            </a:r>
            <a:endParaRPr lang="sl-SI" sz="2400" dirty="0"/>
          </a:p>
        </p:txBody>
      </p:sp>
      <p:sp>
        <p:nvSpPr>
          <p:cNvPr id="9" name="PoljeZBesedilom 8"/>
          <p:cNvSpPr txBox="1"/>
          <p:nvPr/>
        </p:nvSpPr>
        <p:spPr>
          <a:xfrm>
            <a:off x="169679" y="2817241"/>
            <a:ext cx="4732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sl-SI" sz="2400" dirty="0" smtClean="0"/>
              <a:t>Republiko ITALIJO (na Z) </a:t>
            </a:r>
            <a:endParaRPr lang="sl-SI" sz="2400" dirty="0"/>
          </a:p>
        </p:txBody>
      </p:sp>
      <p:sp>
        <p:nvSpPr>
          <p:cNvPr id="10" name="PoljeZBesedilom 9"/>
          <p:cNvSpPr txBox="1"/>
          <p:nvPr/>
        </p:nvSpPr>
        <p:spPr>
          <a:xfrm>
            <a:off x="584459" y="4304650"/>
            <a:ext cx="1234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400" dirty="0" smtClean="0"/>
              <a:t>POMNI:</a:t>
            </a:r>
            <a:endParaRPr lang="sl-SI" sz="2400" dirty="0"/>
          </a:p>
        </p:txBody>
      </p:sp>
      <p:sp>
        <p:nvSpPr>
          <p:cNvPr id="11" name="PoljeZBesedilom 10"/>
          <p:cNvSpPr txBox="1"/>
          <p:nvPr/>
        </p:nvSpPr>
        <p:spPr>
          <a:xfrm>
            <a:off x="584459" y="4739402"/>
            <a:ext cx="102783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dirty="0" smtClean="0">
                <a:solidFill>
                  <a:srgbClr val="C00000"/>
                </a:solidFill>
              </a:rPr>
              <a:t>NAROD</a:t>
            </a:r>
            <a:r>
              <a:rPr lang="sl-SI" sz="2400" dirty="0" smtClean="0"/>
              <a:t> je skupnost ljudi, ki jih družijo: skupni jezik, kultura, preteklost,                </a:t>
            </a:r>
          </a:p>
          <a:p>
            <a:r>
              <a:rPr lang="sl-SI" sz="2400" dirty="0"/>
              <a:t> </a:t>
            </a:r>
            <a:r>
              <a:rPr lang="sl-SI" sz="2400" dirty="0" smtClean="0"/>
              <a:t>           ozemlje na katerem živijo</a:t>
            </a:r>
            <a:endParaRPr lang="sl-SI" sz="2400" dirty="0"/>
          </a:p>
        </p:txBody>
      </p:sp>
      <p:sp>
        <p:nvSpPr>
          <p:cNvPr id="12" name="PoljeZBesedilom 11"/>
          <p:cNvSpPr txBox="1"/>
          <p:nvPr/>
        </p:nvSpPr>
        <p:spPr>
          <a:xfrm>
            <a:off x="377072" y="5675407"/>
            <a:ext cx="99578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400" b="1" dirty="0" smtClean="0">
                <a:solidFill>
                  <a:srgbClr val="C00000"/>
                </a:solidFill>
              </a:rPr>
              <a:t>DRŽAVA</a:t>
            </a:r>
            <a:r>
              <a:rPr lang="sl-SI" sz="2400" dirty="0" smtClean="0"/>
              <a:t> je politična skupnost na določenem ozemlju, ki ga omejuje </a:t>
            </a:r>
          </a:p>
          <a:p>
            <a:pPr algn="ctr"/>
            <a:r>
              <a:rPr lang="sl-SI" sz="2400" dirty="0"/>
              <a:t> </a:t>
            </a:r>
            <a:r>
              <a:rPr lang="sl-SI" sz="2400" dirty="0" smtClean="0"/>
              <a:t>             državna meja. Skupnost ljudi, ki v njej živi ima svojo oblast.</a:t>
            </a:r>
            <a:endParaRPr lang="sl-SI" sz="2400" dirty="0"/>
          </a:p>
        </p:txBody>
      </p:sp>
      <p:pic>
        <p:nvPicPr>
          <p:cNvPr id="13" name="Slika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3350" y="1915158"/>
            <a:ext cx="2686638" cy="1804166"/>
          </a:xfrm>
          <a:prstGeom prst="rect">
            <a:avLst/>
          </a:prstGeom>
        </p:spPr>
      </p:pic>
      <p:pic>
        <p:nvPicPr>
          <p:cNvPr id="5" name="Zvok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749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39"/>
    </mc:Choice>
    <mc:Fallback xmlns="">
      <p:transition spd="slow" advTm="65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jeZBesedilom 9"/>
          <p:cNvSpPr txBox="1"/>
          <p:nvPr/>
        </p:nvSpPr>
        <p:spPr>
          <a:xfrm>
            <a:off x="480764" y="676700"/>
            <a:ext cx="952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400" dirty="0">
                <a:solidFill>
                  <a:schemeClr val="accent2">
                    <a:lumMod val="75000"/>
                  </a:schemeClr>
                </a:solidFill>
              </a:rPr>
              <a:t>V</a:t>
            </a:r>
            <a:r>
              <a:rPr lang="sl-SI" sz="2400" dirty="0" smtClean="0">
                <a:solidFill>
                  <a:schemeClr val="accent2">
                    <a:lumMod val="75000"/>
                  </a:schemeClr>
                </a:solidFill>
              </a:rPr>
              <a:t>aja:</a:t>
            </a:r>
            <a:endParaRPr lang="sl-SI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PoljeZBesedilom 12"/>
          <p:cNvSpPr txBox="1"/>
          <p:nvPr/>
        </p:nvSpPr>
        <p:spPr>
          <a:xfrm>
            <a:off x="480759" y="2165655"/>
            <a:ext cx="59860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 smtClean="0">
                <a:solidFill>
                  <a:schemeClr val="accent2">
                    <a:lumMod val="75000"/>
                  </a:schemeClr>
                </a:solidFill>
              </a:rPr>
              <a:t>2. S katero državo ima Slovenija</a:t>
            </a:r>
          </a:p>
          <a:p>
            <a:r>
              <a:rPr lang="sl-SI" sz="2400" dirty="0" smtClean="0">
                <a:solidFill>
                  <a:schemeClr val="accent2">
                    <a:lumMod val="75000"/>
                  </a:schemeClr>
                </a:solidFill>
              </a:rPr>
              <a:t>    najdaljšo in s katero najkrajšo mejo?</a:t>
            </a:r>
            <a:endParaRPr lang="sl-SI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PoljeZBesedilom 13"/>
          <p:cNvSpPr txBox="1"/>
          <p:nvPr/>
        </p:nvSpPr>
        <p:spPr>
          <a:xfrm>
            <a:off x="553265" y="3313859"/>
            <a:ext cx="102783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dirty="0"/>
              <a:t>Dolžina meje na kopnem</a:t>
            </a:r>
            <a:r>
              <a:rPr lang="sl-SI" sz="2400" dirty="0"/>
              <a:t>: 1 322 km: </a:t>
            </a:r>
            <a:endParaRPr lang="sl-SI" sz="2400" dirty="0" smtClean="0"/>
          </a:p>
        </p:txBody>
      </p:sp>
      <p:sp>
        <p:nvSpPr>
          <p:cNvPr id="15" name="PoljeZBesedilom 14"/>
          <p:cNvSpPr txBox="1"/>
          <p:nvPr/>
        </p:nvSpPr>
        <p:spPr>
          <a:xfrm>
            <a:off x="553266" y="4418121"/>
            <a:ext cx="36057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sl-SI" sz="2400" dirty="0" smtClean="0"/>
              <a:t>232 </a:t>
            </a:r>
            <a:r>
              <a:rPr lang="sl-SI" sz="2400" dirty="0"/>
              <a:t>km z </a:t>
            </a:r>
            <a:r>
              <a:rPr lang="sl-SI" sz="2400" dirty="0" smtClean="0"/>
              <a:t>Italijo </a:t>
            </a:r>
          </a:p>
        </p:txBody>
      </p:sp>
      <p:sp>
        <p:nvSpPr>
          <p:cNvPr id="16" name="PoljeZBesedilom 15"/>
          <p:cNvSpPr txBox="1"/>
          <p:nvPr/>
        </p:nvSpPr>
        <p:spPr>
          <a:xfrm>
            <a:off x="553267" y="3798861"/>
            <a:ext cx="32834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sl-SI" sz="2400" dirty="0" smtClean="0"/>
              <a:t>318 </a:t>
            </a:r>
            <a:r>
              <a:rPr lang="sl-SI" sz="2400" dirty="0"/>
              <a:t>km z </a:t>
            </a:r>
            <a:r>
              <a:rPr lang="sl-SI" sz="2400" dirty="0" smtClean="0"/>
              <a:t>Avstrijo </a:t>
            </a:r>
          </a:p>
        </p:txBody>
      </p:sp>
      <p:sp>
        <p:nvSpPr>
          <p:cNvPr id="17" name="PoljeZBesedilom 16"/>
          <p:cNvSpPr txBox="1"/>
          <p:nvPr/>
        </p:nvSpPr>
        <p:spPr>
          <a:xfrm>
            <a:off x="553265" y="5060718"/>
            <a:ext cx="36057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sl-SI" sz="2400" dirty="0" smtClean="0"/>
              <a:t>100 </a:t>
            </a:r>
            <a:r>
              <a:rPr lang="sl-SI" sz="2400" dirty="0"/>
              <a:t>km z Madžarsko </a:t>
            </a:r>
            <a:endParaRPr lang="sl-SI" sz="2400" dirty="0" smtClean="0"/>
          </a:p>
        </p:txBody>
      </p:sp>
      <p:sp>
        <p:nvSpPr>
          <p:cNvPr id="18" name="PoljeZBesedilom 17"/>
          <p:cNvSpPr txBox="1"/>
          <p:nvPr/>
        </p:nvSpPr>
        <p:spPr>
          <a:xfrm>
            <a:off x="480759" y="5703315"/>
            <a:ext cx="36057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sl-SI" sz="2400" dirty="0" smtClean="0"/>
              <a:t>672 </a:t>
            </a:r>
            <a:r>
              <a:rPr lang="sl-SI" sz="2400" dirty="0"/>
              <a:t>km s Hrvaško</a:t>
            </a:r>
            <a:endParaRPr lang="sl-SI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9" name="PoljeZBesedilom 18"/>
          <p:cNvSpPr txBox="1"/>
          <p:nvPr/>
        </p:nvSpPr>
        <p:spPr>
          <a:xfrm>
            <a:off x="480761" y="1361624"/>
            <a:ext cx="102783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 smtClean="0">
                <a:solidFill>
                  <a:schemeClr val="accent2">
                    <a:lumMod val="75000"/>
                  </a:schemeClr>
                </a:solidFill>
              </a:rPr>
              <a:t>1. Na svojem zemljevidu poišči države, ki mejijo na Slovenijo. </a:t>
            </a:r>
            <a:endParaRPr lang="sl-SI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100" name="Picture 4" descr="Slovenija 1:160.000 (stenski zemljevid): 3831022472561: Knjiga | Emka.s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164" y="1963968"/>
            <a:ext cx="5050673" cy="4131450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PoljeZBesedilom 21"/>
          <p:cNvSpPr txBox="1"/>
          <p:nvPr/>
        </p:nvSpPr>
        <p:spPr>
          <a:xfrm rot="18519690">
            <a:off x="9500057" y="4157300"/>
            <a:ext cx="25358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 R V A Š K A</a:t>
            </a:r>
            <a:endParaRPr lang="sl-SI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PoljeZBesedilom 22"/>
          <p:cNvSpPr txBox="1"/>
          <p:nvPr/>
        </p:nvSpPr>
        <p:spPr>
          <a:xfrm>
            <a:off x="7099726" y="2350320"/>
            <a:ext cx="25358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V S T R I J A</a:t>
            </a:r>
            <a:endParaRPr lang="sl-SI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PoljeZBesedilom 26"/>
          <p:cNvSpPr txBox="1"/>
          <p:nvPr/>
        </p:nvSpPr>
        <p:spPr>
          <a:xfrm rot="16200000">
            <a:off x="5850553" y="3568028"/>
            <a:ext cx="1785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T A L I J A</a:t>
            </a:r>
            <a:endParaRPr lang="sl-SI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PoljeZBesedilom 27"/>
          <p:cNvSpPr txBox="1"/>
          <p:nvPr/>
        </p:nvSpPr>
        <p:spPr>
          <a:xfrm rot="3477660">
            <a:off x="10496046" y="2473639"/>
            <a:ext cx="16328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MADŽARSKA</a:t>
            </a:r>
            <a:endParaRPr lang="sl-SI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Zvok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19049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043"/>
    </mc:Choice>
    <mc:Fallback xmlns="">
      <p:transition spd="slow" advTm="630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19" grpId="0"/>
      <p:bldP spid="22" grpId="0"/>
      <p:bldP spid="23" grpId="0"/>
      <p:bldP spid="27" grpId="0"/>
      <p:bldP spid="2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7|9.5|2.1|1.8|2.1|4.7|16.7|2.6|3.3|2.4|2"/>
</p:tagLst>
</file>

<file path=ppt/theme/theme1.xml><?xml version="1.0" encoding="utf-8"?>
<a:theme xmlns:a="http://schemas.openxmlformats.org/drawingml/2006/main" name="1_Gladko">
  <a:themeElements>
    <a:clrScheme name="Gladko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Gladko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ladk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ppt/theme/theme2.xml><?xml version="1.0" encoding="utf-8"?>
<a:theme xmlns:a="http://schemas.openxmlformats.org/drawingml/2006/main" name="2_Gladko">
  <a:themeElements>
    <a:clrScheme name="Gladko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Gladko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ladk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ppt/theme/theme3.xml><?xml version="1.0" encoding="utf-8"?>
<a:theme xmlns:a="http://schemas.openxmlformats.org/drawingml/2006/main" name="3_Gladko">
  <a:themeElements>
    <a:clrScheme name="Gladko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Gladko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ladk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2230</TotalTime>
  <Words>194</Words>
  <Application>Microsoft Office PowerPoint</Application>
  <PresentationFormat>Širokozaslonsko</PresentationFormat>
  <Paragraphs>36</Paragraphs>
  <Slides>6</Slides>
  <Notes>0</Notes>
  <HiddenSlides>0</HiddenSlides>
  <MMClips>5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3</vt:i4>
      </vt:variant>
      <vt:variant>
        <vt:lpstr>Naslovi diapozitivov</vt:lpstr>
      </vt:variant>
      <vt:variant>
        <vt:i4>6</vt:i4>
      </vt:variant>
    </vt:vector>
  </HeadingPairs>
  <TitlesOfParts>
    <vt:vector size="14" baseType="lpstr">
      <vt:lpstr>Arial</vt:lpstr>
      <vt:lpstr>Courier New</vt:lpstr>
      <vt:lpstr>Trebuchet MS</vt:lpstr>
      <vt:lpstr>Wingdings</vt:lpstr>
      <vt:lpstr>Wingdings 3</vt:lpstr>
      <vt:lpstr>1_Gladko</vt:lpstr>
      <vt:lpstr>2_Gladko</vt:lpstr>
      <vt:lpstr>3_Gladko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ZNAČILNOSTI SLOVENIJE IN NJENE POKRAJINE</dc:title>
  <dc:creator>masef</dc:creator>
  <cp:lastModifiedBy>Windows User</cp:lastModifiedBy>
  <cp:revision>98</cp:revision>
  <dcterms:created xsi:type="dcterms:W3CDTF">2020-12-05T10:38:47Z</dcterms:created>
  <dcterms:modified xsi:type="dcterms:W3CDTF">2020-12-08T17:30:03Z</dcterms:modified>
</cp:coreProperties>
</file>