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6" r:id="rId2"/>
  </p:sldMasterIdLst>
  <p:sldIdLst>
    <p:sldId id="256" r:id="rId3"/>
    <p:sldId id="259" r:id="rId4"/>
    <p:sldId id="257" r:id="rId5"/>
    <p:sldId id="260" r:id="rId6"/>
    <p:sldId id="261" r:id="rId7"/>
    <p:sldId id="262" r:id="rId8"/>
    <p:sldId id="263" r:id="rId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984282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351994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415375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sl-SI"/>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B7DBD77-8A85-4596-A878-23A81937954B}" type="slidenum">
              <a:rPr lang="sl-SI" smtClean="0"/>
              <a:t>‹#›</a:t>
            </a:fld>
            <a:endParaRPr lang="sl-SI"/>
          </a:p>
        </p:txBody>
      </p:sp>
    </p:spTree>
    <p:extLst>
      <p:ext uri="{BB962C8B-B14F-4D97-AF65-F5344CB8AC3E}">
        <p14:creationId xmlns:p14="http://schemas.microsoft.com/office/powerpoint/2010/main" val="31494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518748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838655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728989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2A33AD0-7DB5-4141-AFE7-1052AA0F5632}" type="datetimeFigureOut">
              <a:rPr lang="sl-SI" smtClean="0"/>
              <a:t>6. 12. 2020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233741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2A33AD0-7DB5-4141-AFE7-1052AA0F5632}" type="datetimeFigureOut">
              <a:rPr lang="sl-SI" smtClean="0"/>
              <a:t>6. 12. 2020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446581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33AD0-7DB5-4141-AFE7-1052AA0F5632}" type="datetimeFigureOut">
              <a:rPr lang="sl-SI" smtClean="0"/>
              <a:t>6. 12. 2020</a:t>
            </a:fld>
            <a:endParaRPr lang="sl-SI"/>
          </a:p>
        </p:txBody>
      </p:sp>
      <p:sp>
        <p:nvSpPr>
          <p:cNvPr id="3" name="Footer Placeholder 2"/>
          <p:cNvSpPr>
            <a:spLocks noGrp="1"/>
          </p:cNvSpPr>
          <p:nvPr>
            <p:ph type="ftr" sz="quarter" idx="11"/>
          </p:nvPr>
        </p:nvSpPr>
        <p:spPr/>
        <p:txBody>
          <a:bodyPr/>
          <a:lstStyle/>
          <a:p>
            <a:endParaRPr lang="sl-SI"/>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088368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sl-SI" smtClean="0"/>
              <a:t>Uredite slog naslova matrice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Footer Placeholder 5"/>
          <p:cNvSpPr>
            <a:spLocks noGrp="1"/>
          </p:cNvSpPr>
          <p:nvPr>
            <p:ph type="ftr" sz="quarter" idx="11"/>
          </p:nvPr>
        </p:nvSpPr>
        <p:spPr/>
        <p:txBody>
          <a:bodyPr/>
          <a:lstStyle/>
          <a:p>
            <a:endParaRPr lang="sl-SI"/>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35793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830436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Footer Placeholder 5"/>
          <p:cNvSpPr>
            <a:spLocks noGrp="1"/>
          </p:cNvSpPr>
          <p:nvPr>
            <p:ph type="ftr" sz="quarter" idx="11"/>
          </p:nvPr>
        </p:nvSpPr>
        <p:spPr/>
        <p:txBody>
          <a:bodyPr/>
          <a:lstStyle/>
          <a:p>
            <a:endParaRPr lang="sl-SI"/>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716718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Footer Placeholder 5"/>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323311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sl-SI" smtClean="0"/>
              <a:t>Uredite slog naslova matrice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368726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sl-SI" smtClean="0"/>
              <a:t>Uredite slog naslova matrice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4034931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72263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A33AD0-7DB5-4141-AFE7-1052AA0F5632}" type="datetimeFigureOut">
              <a:rPr lang="sl-SI" smtClean="0"/>
              <a:t>6. 12. 2020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640533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sl-SI" smtClean="0"/>
              <a:t>Uredite slog naslova matrice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A33AD0-7DB5-4141-AFE7-1052AA0F5632}" type="datetimeFigureOut">
              <a:rPr lang="sl-SI" smtClean="0"/>
              <a:t>6. 12. 2020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4063055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nchorCtr="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3101399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sl-SI" smtClean="0"/>
              <a:t>Uredite slog naslova matrice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Footer Placeholder 4"/>
          <p:cNvSpPr>
            <a:spLocks noGrp="1"/>
          </p:cNvSpPr>
          <p:nvPr>
            <p:ph type="ftr" sz="quarter" idx="11"/>
          </p:nvPr>
        </p:nvSpPr>
        <p:spPr/>
        <p:txBody>
          <a:bodyPr/>
          <a:lstStyle/>
          <a:p>
            <a:endParaRPr lang="sl-SI"/>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361980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B2A33AD0-7DB5-4141-AFE7-1052AA0F5632}" type="datetimeFigureOut">
              <a:rPr lang="sl-SI" smtClean="0"/>
              <a:t>6. 12. 2020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403392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40851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B2A33AD0-7DB5-4141-AFE7-1052AA0F5632}" type="datetimeFigureOut">
              <a:rPr lang="sl-SI" smtClean="0"/>
              <a:t>6. 12. 2020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368660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B2A33AD0-7DB5-4141-AFE7-1052AA0F5632}" type="datetimeFigureOut">
              <a:rPr lang="sl-SI" smtClean="0"/>
              <a:t>6. 12. 2020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24408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2A33AD0-7DB5-4141-AFE7-1052AA0F5632}" type="datetimeFigureOut">
              <a:rPr lang="sl-SI" smtClean="0"/>
              <a:t>6. 12. 2020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120099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295391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2A33AD0-7DB5-4141-AFE7-1052AA0F5632}" type="datetimeFigureOut">
              <a:rPr lang="sl-SI" smtClean="0"/>
              <a:t>6. 12. 2020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DB7DBD77-8A85-4596-A878-23A81937954B}" type="slidenum">
              <a:rPr lang="sl-SI" smtClean="0"/>
              <a:t>‹#›</a:t>
            </a:fld>
            <a:endParaRPr lang="sl-SI"/>
          </a:p>
        </p:txBody>
      </p:sp>
    </p:spTree>
    <p:extLst>
      <p:ext uri="{BB962C8B-B14F-4D97-AF65-F5344CB8AC3E}">
        <p14:creationId xmlns:p14="http://schemas.microsoft.com/office/powerpoint/2010/main" val="48610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33AD0-7DB5-4141-AFE7-1052AA0F5632}" type="datetimeFigureOut">
              <a:rPr lang="sl-SI" smtClean="0"/>
              <a:t>6. 12. 2020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7DBD77-8A85-4596-A878-23A81937954B}" type="slidenum">
              <a:rPr lang="sl-SI" smtClean="0"/>
              <a:t>‹#›</a:t>
            </a:fld>
            <a:endParaRPr lang="sl-SI"/>
          </a:p>
        </p:txBody>
      </p:sp>
    </p:spTree>
    <p:extLst>
      <p:ext uri="{BB962C8B-B14F-4D97-AF65-F5344CB8AC3E}">
        <p14:creationId xmlns:p14="http://schemas.microsoft.com/office/powerpoint/2010/main" val="110848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sl-SI" smtClean="0"/>
              <a:t>Uredite slog naslova matrice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2A33AD0-7DB5-4141-AFE7-1052AA0F5632}" type="datetimeFigureOut">
              <a:rPr lang="sl-SI" smtClean="0"/>
              <a:t>6. 12. 2020</a:t>
            </a:fld>
            <a:endParaRPr lang="sl-SI"/>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sl-SI"/>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B7DBD77-8A85-4596-A878-23A81937954B}" type="slidenum">
              <a:rPr lang="sl-SI" smtClean="0"/>
              <a:t>‹#›</a:t>
            </a:fld>
            <a:endParaRPr lang="sl-SI"/>
          </a:p>
        </p:txBody>
      </p:sp>
    </p:spTree>
    <p:extLst>
      <p:ext uri="{BB962C8B-B14F-4D97-AF65-F5344CB8AC3E}">
        <p14:creationId xmlns:p14="http://schemas.microsoft.com/office/powerpoint/2010/main" val="36985430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84303" y="1029810"/>
            <a:ext cx="9144000" cy="896646"/>
          </a:xfrm>
        </p:spPr>
        <p:txBody>
          <a:bodyPr/>
          <a:lstStyle/>
          <a:p>
            <a:r>
              <a:rPr lang="sl-SI" sz="4800" b="1" dirty="0" smtClean="0">
                <a:solidFill>
                  <a:srgbClr val="92D050"/>
                </a:solidFill>
                <a:effectLst>
                  <a:outerShdw blurRad="38100" dist="38100" dir="2700000" algn="tl">
                    <a:srgbClr val="000000">
                      <a:alpha val="43137"/>
                    </a:srgbClr>
                  </a:outerShdw>
                </a:effectLst>
              </a:rPr>
              <a:t>PONAVLJANJE IN UTRJEVANJE</a:t>
            </a:r>
            <a:endParaRPr lang="sl-SI" sz="4800" b="1" dirty="0">
              <a:solidFill>
                <a:srgbClr val="92D050"/>
              </a:solidFill>
              <a:effectLst>
                <a:outerShdw blurRad="38100" dist="38100" dir="2700000" algn="tl">
                  <a:srgbClr val="000000">
                    <a:alpha val="43137"/>
                  </a:srgbClr>
                </a:outerShdw>
              </a:effectLst>
            </a:endParaRPr>
          </a:p>
        </p:txBody>
      </p:sp>
      <p:sp>
        <p:nvSpPr>
          <p:cNvPr id="3" name="Naslov 1"/>
          <p:cNvSpPr txBox="1">
            <a:spLocks/>
          </p:cNvSpPr>
          <p:nvPr/>
        </p:nvSpPr>
        <p:spPr>
          <a:xfrm>
            <a:off x="1834718" y="2090029"/>
            <a:ext cx="9144000" cy="3485148"/>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l-SI" sz="3200" b="1" dirty="0" smtClean="0">
                <a:solidFill>
                  <a:schemeClr val="bg1"/>
                </a:solidFill>
              </a:rPr>
              <a:t>V zvezek prepiši 1. vprašanje in nanj odgovori, </a:t>
            </a:r>
          </a:p>
          <a:p>
            <a:pPr algn="l"/>
            <a:endParaRPr lang="sl-SI" sz="3200" b="1" dirty="0">
              <a:solidFill>
                <a:schemeClr val="bg1"/>
              </a:solidFill>
            </a:endParaRPr>
          </a:p>
          <a:p>
            <a:pPr algn="l"/>
            <a:r>
              <a:rPr lang="sl-SI" sz="3200" b="1" dirty="0" smtClean="0">
                <a:solidFill>
                  <a:schemeClr val="bg1"/>
                </a:solidFill>
              </a:rPr>
              <a:t>spusti vrstico,  </a:t>
            </a:r>
          </a:p>
          <a:p>
            <a:pPr algn="l"/>
            <a:endParaRPr lang="sl-SI" sz="3200" b="1" dirty="0" smtClean="0">
              <a:solidFill>
                <a:schemeClr val="bg1"/>
              </a:solidFill>
            </a:endParaRPr>
          </a:p>
          <a:p>
            <a:pPr algn="l"/>
            <a:r>
              <a:rPr lang="sl-SI" sz="3200" b="1" dirty="0" smtClean="0">
                <a:solidFill>
                  <a:schemeClr val="bg1"/>
                </a:solidFill>
              </a:rPr>
              <a:t>prepiši 2. vprašanje in naj odgovori, </a:t>
            </a:r>
          </a:p>
          <a:p>
            <a:pPr algn="l"/>
            <a:endParaRPr lang="sl-SI" sz="3200" b="1" dirty="0" smtClean="0">
              <a:solidFill>
                <a:schemeClr val="bg1"/>
              </a:solidFill>
            </a:endParaRPr>
          </a:p>
          <a:p>
            <a:pPr algn="l"/>
            <a:r>
              <a:rPr lang="sl-SI" sz="3200" b="1" dirty="0" smtClean="0">
                <a:solidFill>
                  <a:schemeClr val="bg1"/>
                </a:solidFill>
              </a:rPr>
              <a:t>spusti vrstico </a:t>
            </a:r>
          </a:p>
          <a:p>
            <a:pPr algn="l"/>
            <a:endParaRPr lang="sl-SI" sz="3200" b="1" dirty="0" smtClean="0">
              <a:solidFill>
                <a:schemeClr val="bg1"/>
              </a:solidFill>
            </a:endParaRPr>
          </a:p>
          <a:p>
            <a:pPr algn="l"/>
            <a:r>
              <a:rPr lang="sl-SI" sz="3200" b="1" dirty="0" smtClean="0">
                <a:solidFill>
                  <a:schemeClr val="bg1"/>
                </a:solidFill>
              </a:rPr>
              <a:t>in tako vse do zadnje naloge.</a:t>
            </a:r>
          </a:p>
        </p:txBody>
      </p:sp>
      <p:pic>
        <p:nvPicPr>
          <p:cNvPr id="1030" name="Picture 6" descr="Bitmoji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393" y="3764132"/>
            <a:ext cx="2609820" cy="260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6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4"/>
            <a:ext cx="10515600" cy="6026797"/>
          </a:xfrm>
        </p:spPr>
        <p:txBody>
          <a:bodyPr>
            <a:normAutofit/>
          </a:bodyPr>
          <a:lstStyle/>
          <a:p>
            <a:r>
              <a:rPr lang="sl-SI" sz="3600" dirty="0" smtClean="0">
                <a:latin typeface="+mn-lt"/>
              </a:rPr>
              <a:t>1. Naštej oblike in vrste združenj. </a:t>
            </a:r>
            <a:br>
              <a:rPr lang="sl-SI" sz="3600" dirty="0" smtClean="0">
                <a:latin typeface="+mn-lt"/>
              </a:rPr>
            </a:br>
            <a:r>
              <a:rPr lang="sl-SI" sz="3600" dirty="0" smtClean="0">
                <a:latin typeface="+mn-lt"/>
              </a:rPr>
              <a:t/>
            </a:r>
            <a:br>
              <a:rPr lang="sl-SI" sz="3600" dirty="0" smtClean="0">
                <a:latin typeface="+mn-lt"/>
              </a:rPr>
            </a:br>
            <a:r>
              <a:rPr lang="sl-SI" sz="3600" dirty="0" smtClean="0">
                <a:latin typeface="+mn-lt"/>
              </a:rPr>
              <a:t>2. Razloži razliko med organiziranim in neorganiziranim  </a:t>
            </a:r>
            <a:br>
              <a:rPr lang="sl-SI" sz="3600" dirty="0" smtClean="0">
                <a:latin typeface="+mn-lt"/>
              </a:rPr>
            </a:br>
            <a:r>
              <a:rPr lang="sl-SI" sz="3600" dirty="0">
                <a:latin typeface="+mn-lt"/>
              </a:rPr>
              <a:t> </a:t>
            </a:r>
            <a:r>
              <a:rPr lang="sl-SI" sz="3600" dirty="0" smtClean="0">
                <a:latin typeface="+mn-lt"/>
              </a:rPr>
              <a:t>    združevanjem ljudi.</a:t>
            </a:r>
            <a:br>
              <a:rPr lang="sl-SI" sz="3600" dirty="0" smtClean="0">
                <a:latin typeface="+mn-lt"/>
              </a:rPr>
            </a:br>
            <a:r>
              <a:rPr lang="sl-SI" sz="3600" dirty="0" smtClean="0">
                <a:latin typeface="+mn-lt"/>
              </a:rPr>
              <a:t/>
            </a:r>
            <a:br>
              <a:rPr lang="sl-SI" sz="3600" dirty="0" smtClean="0">
                <a:latin typeface="+mn-lt"/>
              </a:rPr>
            </a:br>
            <a:r>
              <a:rPr lang="sl-SI" sz="3600" dirty="0" smtClean="0">
                <a:latin typeface="+mn-lt"/>
              </a:rPr>
              <a:t>3. Zapiši primer organiziranega obveznega in </a:t>
            </a:r>
            <a:br>
              <a:rPr lang="sl-SI" sz="3600" dirty="0" smtClean="0">
                <a:latin typeface="+mn-lt"/>
              </a:rPr>
            </a:br>
            <a:r>
              <a:rPr lang="sl-SI" sz="3600" dirty="0">
                <a:latin typeface="+mn-lt"/>
              </a:rPr>
              <a:t> </a:t>
            </a:r>
            <a:r>
              <a:rPr lang="sl-SI" sz="3600" dirty="0" smtClean="0">
                <a:latin typeface="+mn-lt"/>
              </a:rPr>
              <a:t>   organiziranega neobveznega združevanja ljudi.</a:t>
            </a:r>
            <a:br>
              <a:rPr lang="sl-SI" sz="3600" dirty="0" smtClean="0">
                <a:latin typeface="+mn-lt"/>
              </a:rPr>
            </a:br>
            <a:r>
              <a:rPr lang="sl-SI" sz="3600" dirty="0">
                <a:latin typeface="+mn-lt"/>
              </a:rPr>
              <a:t/>
            </a:r>
            <a:br>
              <a:rPr lang="sl-SI" sz="3600" dirty="0">
                <a:latin typeface="+mn-lt"/>
              </a:rPr>
            </a:br>
            <a:r>
              <a:rPr lang="sl-SI" sz="3600" dirty="0" smtClean="0">
                <a:latin typeface="+mn-lt"/>
              </a:rPr>
              <a:t>4. Zapiši primer neorganiziranega in neobveznega </a:t>
            </a:r>
            <a:br>
              <a:rPr lang="sl-SI" sz="3600" dirty="0" smtClean="0">
                <a:latin typeface="+mn-lt"/>
              </a:rPr>
            </a:br>
            <a:r>
              <a:rPr lang="sl-SI" sz="3600" dirty="0">
                <a:latin typeface="+mn-lt"/>
              </a:rPr>
              <a:t> </a:t>
            </a:r>
            <a:r>
              <a:rPr lang="sl-SI" sz="3600" dirty="0" smtClean="0">
                <a:latin typeface="+mn-lt"/>
              </a:rPr>
              <a:t>   združevanja ljudi.</a:t>
            </a:r>
            <a:br>
              <a:rPr lang="sl-SI" sz="3600" dirty="0" smtClean="0">
                <a:latin typeface="+mn-lt"/>
              </a:rPr>
            </a:br>
            <a:r>
              <a:rPr lang="sl-SI" sz="3600" dirty="0">
                <a:latin typeface="+mn-lt"/>
              </a:rPr>
              <a:t/>
            </a:r>
            <a:br>
              <a:rPr lang="sl-SI" sz="3600" dirty="0">
                <a:latin typeface="+mn-lt"/>
              </a:rPr>
            </a:br>
            <a:r>
              <a:rPr lang="sl-SI" sz="3600" dirty="0" smtClean="0">
                <a:latin typeface="+mn-lt"/>
              </a:rPr>
              <a:t>5. Kakšna združenja so tolpe? </a:t>
            </a:r>
            <a:endParaRPr lang="sl-SI" sz="3600" dirty="0">
              <a:latin typeface="+mn-lt"/>
            </a:endParaRPr>
          </a:p>
        </p:txBody>
      </p:sp>
    </p:spTree>
    <p:extLst>
      <p:ext uri="{BB962C8B-B14F-4D97-AF65-F5344CB8AC3E}">
        <p14:creationId xmlns:p14="http://schemas.microsoft.com/office/powerpoint/2010/main" val="289958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5035" y="257452"/>
            <a:ext cx="10515600" cy="6249880"/>
          </a:xfrm>
        </p:spPr>
        <p:txBody>
          <a:bodyPr>
            <a:noAutofit/>
          </a:bodyPr>
          <a:lstStyle/>
          <a:p>
            <a:r>
              <a:rPr lang="sl-SI" sz="3600" dirty="0" smtClean="0">
                <a:latin typeface="+mn-lt"/>
              </a:rPr>
              <a:t>6. Kaj so to stereotipi? Zapiši primer.</a:t>
            </a:r>
            <a:br>
              <a:rPr lang="sl-SI" sz="3600" dirty="0" smtClean="0">
                <a:latin typeface="+mn-lt"/>
              </a:rPr>
            </a:br>
            <a:r>
              <a:rPr lang="sl-SI" sz="3600" dirty="0">
                <a:latin typeface="+mn-lt"/>
              </a:rPr>
              <a:t/>
            </a:r>
            <a:br>
              <a:rPr lang="sl-SI" sz="3600" dirty="0">
                <a:latin typeface="+mn-lt"/>
              </a:rPr>
            </a:br>
            <a:r>
              <a:rPr lang="sl-SI" sz="3600" dirty="0" smtClean="0">
                <a:latin typeface="+mn-lt"/>
              </a:rPr>
              <a:t>7. Kaj je potrošništvo? </a:t>
            </a:r>
            <a:br>
              <a:rPr lang="sl-SI" sz="3600" dirty="0" smtClean="0">
                <a:latin typeface="+mn-lt"/>
              </a:rPr>
            </a:br>
            <a:r>
              <a:rPr lang="sl-SI" sz="3600" dirty="0">
                <a:latin typeface="+mn-lt"/>
              </a:rPr>
              <a:t/>
            </a:r>
            <a:br>
              <a:rPr lang="sl-SI" sz="3600" dirty="0">
                <a:latin typeface="+mn-lt"/>
              </a:rPr>
            </a:br>
            <a:r>
              <a:rPr lang="sl-SI" sz="3600" dirty="0" smtClean="0">
                <a:latin typeface="+mn-lt"/>
              </a:rPr>
              <a:t>8. Katere razlike so družbene razlike med ljudmi?</a:t>
            </a:r>
            <a:br>
              <a:rPr lang="sl-SI" sz="3600" dirty="0" smtClean="0">
                <a:latin typeface="+mn-lt"/>
              </a:rPr>
            </a:br>
            <a:r>
              <a:rPr lang="sl-SI" sz="3600" dirty="0">
                <a:latin typeface="+mn-lt"/>
              </a:rPr>
              <a:t/>
            </a:r>
            <a:br>
              <a:rPr lang="sl-SI" sz="3600" dirty="0">
                <a:latin typeface="+mn-lt"/>
              </a:rPr>
            </a:br>
            <a:r>
              <a:rPr lang="sl-SI" sz="3600" dirty="0">
                <a:latin typeface="+mn-lt"/>
              </a:rPr>
              <a:t>9</a:t>
            </a:r>
            <a:r>
              <a:rPr lang="sl-SI" sz="3600" dirty="0" smtClean="0">
                <a:latin typeface="+mn-lt"/>
              </a:rPr>
              <a:t>. Ljudje težko živimo sami. Kaj uresničujemo v družbi?</a:t>
            </a:r>
            <a:br>
              <a:rPr lang="sl-SI" sz="3600" dirty="0" smtClean="0">
                <a:latin typeface="+mn-lt"/>
              </a:rPr>
            </a:br>
            <a:r>
              <a:rPr lang="sl-SI" sz="3600" dirty="0">
                <a:latin typeface="+mn-lt"/>
              </a:rPr>
              <a:t/>
            </a:r>
            <a:br>
              <a:rPr lang="sl-SI" sz="3600" dirty="0">
                <a:latin typeface="+mn-lt"/>
              </a:rPr>
            </a:br>
            <a:r>
              <a:rPr lang="sl-SI" sz="3600" dirty="0" smtClean="0">
                <a:latin typeface="+mn-lt"/>
              </a:rPr>
              <a:t>10. Kateri dve vrsti selitev ločimo?</a:t>
            </a:r>
            <a:br>
              <a:rPr lang="sl-SI" sz="3600" dirty="0" smtClean="0">
                <a:latin typeface="+mn-lt"/>
              </a:rPr>
            </a:br>
            <a:r>
              <a:rPr lang="sl-SI" sz="3600" dirty="0">
                <a:latin typeface="+mn-lt"/>
              </a:rPr>
              <a:t/>
            </a:r>
            <a:br>
              <a:rPr lang="sl-SI" sz="3600" dirty="0">
                <a:latin typeface="+mn-lt"/>
              </a:rPr>
            </a:br>
            <a:r>
              <a:rPr lang="sl-SI" sz="3600" dirty="0" smtClean="0">
                <a:latin typeface="+mn-lt"/>
              </a:rPr>
              <a:t>11. Naštej sestavine zemljevida.</a:t>
            </a:r>
            <a:endParaRPr lang="sl-SI" sz="3600" dirty="0"/>
          </a:p>
        </p:txBody>
      </p:sp>
    </p:spTree>
    <p:extLst>
      <p:ext uri="{BB962C8B-B14F-4D97-AF65-F5344CB8AC3E}">
        <p14:creationId xmlns:p14="http://schemas.microsoft.com/office/powerpoint/2010/main" val="3002386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5337" y="347370"/>
            <a:ext cx="11182165" cy="6204351"/>
          </a:xfrm>
        </p:spPr>
        <p:txBody>
          <a:bodyPr>
            <a:normAutofit/>
          </a:bodyPr>
          <a:lstStyle/>
          <a:p>
            <a:r>
              <a:rPr lang="sl-SI" sz="2800" dirty="0" smtClean="0">
                <a:latin typeface="+mn-lt"/>
              </a:rPr>
              <a:t>12. S pomočjo mreže zemljevida </a:t>
            </a:r>
            <a:br>
              <a:rPr lang="sl-SI" sz="2800" dirty="0" smtClean="0">
                <a:latin typeface="+mn-lt"/>
              </a:rPr>
            </a:br>
            <a:r>
              <a:rPr lang="sl-SI" sz="2800" dirty="0">
                <a:latin typeface="+mn-lt"/>
              </a:rPr>
              <a:t> </a:t>
            </a:r>
            <a:r>
              <a:rPr lang="sl-SI" sz="2800" dirty="0" smtClean="0">
                <a:latin typeface="+mn-lt"/>
              </a:rPr>
              <a:t>     zapiši v katerem kvadratu ležijo</a:t>
            </a:r>
            <a:br>
              <a:rPr lang="sl-SI" sz="2800" dirty="0" smtClean="0">
                <a:latin typeface="+mn-lt"/>
              </a:rPr>
            </a:br>
            <a:r>
              <a:rPr lang="sl-SI" sz="2800" dirty="0" smtClean="0">
                <a:latin typeface="+mn-lt"/>
              </a:rPr>
              <a:t/>
            </a:r>
            <a:br>
              <a:rPr lang="sl-SI" sz="2800" dirty="0" smtClean="0">
                <a:latin typeface="+mn-lt"/>
              </a:rPr>
            </a:br>
            <a:r>
              <a:rPr lang="sl-SI" sz="2800" dirty="0" smtClean="0">
                <a:latin typeface="+mn-lt"/>
              </a:rPr>
              <a:t>- kraji: Ajdovščina, Cerknica, </a:t>
            </a:r>
            <a:br>
              <a:rPr lang="sl-SI" sz="2800" dirty="0" smtClean="0">
                <a:latin typeface="+mn-lt"/>
              </a:rPr>
            </a:br>
            <a:r>
              <a:rPr lang="sl-SI" sz="2800" dirty="0">
                <a:latin typeface="+mn-lt"/>
              </a:rPr>
              <a:t> </a:t>
            </a:r>
            <a:r>
              <a:rPr lang="sl-SI" sz="2800" dirty="0" smtClean="0">
                <a:latin typeface="+mn-lt"/>
              </a:rPr>
              <a:t>           Trbovlje, Kranj in</a:t>
            </a:r>
            <a:br>
              <a:rPr lang="sl-SI" sz="2800" dirty="0" smtClean="0">
                <a:latin typeface="+mn-lt"/>
              </a:rPr>
            </a:br>
            <a:r>
              <a:rPr lang="sl-SI" sz="2800" dirty="0" smtClean="0">
                <a:latin typeface="+mn-lt"/>
              </a:rPr>
              <a:t/>
            </a:r>
            <a:br>
              <a:rPr lang="sl-SI" sz="2800" dirty="0" smtClean="0">
                <a:latin typeface="+mn-lt"/>
              </a:rPr>
            </a:br>
            <a:r>
              <a:rPr lang="sl-SI" sz="2800" dirty="0" smtClean="0">
                <a:latin typeface="+mn-lt"/>
              </a:rPr>
              <a:t>- vzpetine: Krn, Grintovec,</a:t>
            </a:r>
            <a:br>
              <a:rPr lang="sl-SI" sz="2800" dirty="0" smtClean="0">
                <a:latin typeface="+mn-lt"/>
              </a:rPr>
            </a:br>
            <a:r>
              <a:rPr lang="sl-SI" sz="2800" dirty="0">
                <a:latin typeface="+mn-lt"/>
              </a:rPr>
              <a:t> </a:t>
            </a:r>
            <a:r>
              <a:rPr lang="sl-SI" sz="2800" dirty="0" smtClean="0">
                <a:latin typeface="+mn-lt"/>
              </a:rPr>
              <a:t>                   Veliki Snežnik </a:t>
            </a:r>
            <a:br>
              <a:rPr lang="sl-SI" sz="2800" dirty="0" smtClean="0">
                <a:latin typeface="+mn-lt"/>
              </a:rPr>
            </a:br>
            <a:r>
              <a:rPr lang="sl-SI" sz="2800" dirty="0">
                <a:latin typeface="+mn-lt"/>
              </a:rPr>
              <a:t/>
            </a:r>
            <a:br>
              <a:rPr lang="sl-SI" sz="2800" dirty="0">
                <a:latin typeface="+mn-lt"/>
              </a:rPr>
            </a:br>
            <a:r>
              <a:rPr lang="sl-SI" sz="2800" dirty="0" smtClean="0">
                <a:latin typeface="+mn-lt"/>
              </a:rPr>
              <a:t/>
            </a:r>
            <a:br>
              <a:rPr lang="sl-SI" sz="2800" dirty="0" smtClean="0">
                <a:latin typeface="+mn-lt"/>
              </a:rPr>
            </a:br>
            <a:r>
              <a:rPr lang="sl-SI" sz="2800" dirty="0" smtClean="0">
                <a:latin typeface="+mn-lt"/>
              </a:rPr>
              <a:t>Zapis v zvezku naj izgleda tako:</a:t>
            </a:r>
            <a:br>
              <a:rPr lang="sl-SI" sz="2800" dirty="0" smtClean="0">
                <a:latin typeface="+mn-lt"/>
              </a:rPr>
            </a:br>
            <a:r>
              <a:rPr lang="sl-SI" sz="2800" dirty="0" smtClean="0">
                <a:latin typeface="+mn-lt"/>
              </a:rPr>
              <a:t>Medvode – A2 </a:t>
            </a:r>
            <a:endParaRPr lang="sl-SI" sz="2800" dirty="0">
              <a:latin typeface="+mn-lt"/>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783" y="884469"/>
            <a:ext cx="6211127" cy="4921528"/>
          </a:xfrm>
          <a:prstGeom prst="rect">
            <a:avLst/>
          </a:prstGeom>
        </p:spPr>
      </p:pic>
    </p:spTree>
    <p:extLst>
      <p:ext uri="{BB962C8B-B14F-4D97-AF65-F5344CB8AC3E}">
        <p14:creationId xmlns:p14="http://schemas.microsoft.com/office/powerpoint/2010/main" val="3163424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4"/>
            <a:ext cx="10515600" cy="6026797"/>
          </a:xfrm>
        </p:spPr>
        <p:txBody>
          <a:bodyPr>
            <a:normAutofit/>
          </a:bodyPr>
          <a:lstStyle/>
          <a:p>
            <a:r>
              <a:rPr lang="sl-SI" sz="3600" dirty="0" smtClean="0">
                <a:latin typeface="+mn-lt"/>
              </a:rPr>
              <a:t>13. Reši 5. nalogo </a:t>
            </a:r>
            <a:br>
              <a:rPr lang="sl-SI" sz="3600" dirty="0" smtClean="0">
                <a:latin typeface="+mn-lt"/>
              </a:rPr>
            </a:br>
            <a:r>
              <a:rPr lang="sl-SI" sz="3600" dirty="0">
                <a:latin typeface="+mn-lt"/>
              </a:rPr>
              <a:t> </a:t>
            </a:r>
            <a:r>
              <a:rPr lang="sl-SI" sz="3600" dirty="0" smtClean="0">
                <a:latin typeface="+mn-lt"/>
              </a:rPr>
              <a:t>      v SDZ na str. 40.</a:t>
            </a:r>
            <a:br>
              <a:rPr lang="sl-SI" sz="3600" dirty="0" smtClean="0">
                <a:latin typeface="+mn-lt"/>
              </a:rPr>
            </a:br>
            <a:r>
              <a:rPr lang="sl-SI" sz="3600" dirty="0">
                <a:latin typeface="+mn-lt"/>
              </a:rPr>
              <a:t/>
            </a:r>
            <a:br>
              <a:rPr lang="sl-SI" sz="3600" dirty="0">
                <a:latin typeface="+mn-lt"/>
              </a:rPr>
            </a:br>
            <a:r>
              <a:rPr lang="sl-SI" sz="3600" dirty="0">
                <a:latin typeface="+mn-lt"/>
              </a:rPr>
              <a:t>R</a:t>
            </a:r>
            <a:r>
              <a:rPr lang="sl-SI" sz="3600" dirty="0" smtClean="0">
                <a:latin typeface="+mn-lt"/>
              </a:rPr>
              <a:t>ešitve v zvezek zapiši </a:t>
            </a:r>
            <a:br>
              <a:rPr lang="sl-SI" sz="3600" dirty="0" smtClean="0">
                <a:latin typeface="+mn-lt"/>
              </a:rPr>
            </a:br>
            <a:r>
              <a:rPr lang="sl-SI" sz="3600" dirty="0" smtClean="0">
                <a:latin typeface="+mn-lt"/>
              </a:rPr>
              <a:t>v povedih.</a:t>
            </a:r>
            <a:r>
              <a:rPr lang="sl-SI" sz="3600" dirty="0">
                <a:latin typeface="+mn-lt"/>
              </a:rPr>
              <a:t/>
            </a:r>
            <a:br>
              <a:rPr lang="sl-SI" sz="3600" dirty="0">
                <a:latin typeface="+mn-lt"/>
              </a:rPr>
            </a:br>
            <a:r>
              <a:rPr lang="sl-SI" sz="3600" dirty="0" smtClean="0">
                <a:latin typeface="+mn-lt"/>
              </a:rPr>
              <a:t>a) ______________</a:t>
            </a:r>
            <a:br>
              <a:rPr lang="sl-SI" sz="3600" dirty="0" smtClean="0">
                <a:latin typeface="+mn-lt"/>
              </a:rPr>
            </a:br>
            <a:r>
              <a:rPr lang="sl-SI" sz="3600" dirty="0" smtClean="0">
                <a:latin typeface="+mn-lt"/>
              </a:rPr>
              <a:t>b) ______________</a:t>
            </a:r>
            <a:br>
              <a:rPr lang="sl-SI" sz="3600" dirty="0" smtClean="0">
                <a:latin typeface="+mn-lt"/>
              </a:rPr>
            </a:br>
            <a:r>
              <a:rPr lang="sl-SI" sz="3600" dirty="0" smtClean="0">
                <a:latin typeface="+mn-lt"/>
              </a:rPr>
              <a:t>c) ______________</a:t>
            </a:r>
            <a:br>
              <a:rPr lang="sl-SI" sz="3600" dirty="0" smtClean="0">
                <a:latin typeface="+mn-lt"/>
              </a:rPr>
            </a:br>
            <a:r>
              <a:rPr lang="sl-SI" sz="3600" dirty="0" smtClean="0">
                <a:latin typeface="+mn-lt"/>
              </a:rPr>
              <a:t>č) ______________</a:t>
            </a:r>
            <a:br>
              <a:rPr lang="sl-SI" sz="3600" dirty="0" smtClean="0">
                <a:latin typeface="+mn-lt"/>
              </a:rPr>
            </a:br>
            <a:r>
              <a:rPr lang="sl-SI" sz="3600" dirty="0">
                <a:latin typeface="+mn-lt"/>
              </a:rPr>
              <a:t/>
            </a:r>
            <a:br>
              <a:rPr lang="sl-SI" sz="3600" dirty="0">
                <a:latin typeface="+mn-lt"/>
              </a:rPr>
            </a:br>
            <a:endParaRPr lang="sl-SI" sz="3600" dirty="0">
              <a:latin typeface="+mn-lt"/>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528" y="595943"/>
            <a:ext cx="5441272" cy="5367542"/>
          </a:xfrm>
          <a:prstGeom prst="rect">
            <a:avLst/>
          </a:prstGeom>
        </p:spPr>
      </p:pic>
      <p:cxnSp>
        <p:nvCxnSpPr>
          <p:cNvPr id="5" name="Raven puščični povezovalnik 4"/>
          <p:cNvCxnSpPr/>
          <p:nvPr/>
        </p:nvCxnSpPr>
        <p:spPr>
          <a:xfrm flipV="1">
            <a:off x="4643021" y="1278384"/>
            <a:ext cx="1162975" cy="15979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913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4"/>
            <a:ext cx="10515600" cy="6026797"/>
          </a:xfrm>
        </p:spPr>
        <p:txBody>
          <a:bodyPr>
            <a:normAutofit/>
          </a:bodyPr>
          <a:lstStyle/>
          <a:p>
            <a:r>
              <a:rPr lang="sl-SI" sz="3600" dirty="0" smtClean="0">
                <a:latin typeface="+mn-lt"/>
              </a:rPr>
              <a:t>14. Kaj je nadmorska višina?</a:t>
            </a:r>
            <a:br>
              <a:rPr lang="sl-SI" sz="3600" dirty="0" smtClean="0">
                <a:latin typeface="+mn-lt"/>
              </a:rPr>
            </a:br>
            <a:r>
              <a:rPr lang="sl-SI" sz="3600" dirty="0">
                <a:latin typeface="+mn-lt"/>
              </a:rPr>
              <a:t/>
            </a:r>
            <a:br>
              <a:rPr lang="sl-SI" sz="3600" dirty="0">
                <a:latin typeface="+mn-lt"/>
              </a:rPr>
            </a:br>
            <a:r>
              <a:rPr lang="sl-SI" sz="3600" dirty="0" smtClean="0">
                <a:latin typeface="+mn-lt"/>
              </a:rPr>
              <a:t>15. Na zemljevidu Slovenije poišči Cerknico (kraj) in   </a:t>
            </a:r>
            <a:br>
              <a:rPr lang="sl-SI" sz="3600" dirty="0" smtClean="0">
                <a:latin typeface="+mn-lt"/>
              </a:rPr>
            </a:br>
            <a:r>
              <a:rPr lang="sl-SI" sz="3600" dirty="0">
                <a:latin typeface="+mn-lt"/>
              </a:rPr>
              <a:t> </a:t>
            </a:r>
            <a:r>
              <a:rPr lang="sl-SI" sz="3600" dirty="0" smtClean="0">
                <a:latin typeface="+mn-lt"/>
              </a:rPr>
              <a:t>      Slivnico (vzpetina). Zapiši njuni nadmorski višini.</a:t>
            </a:r>
            <a:br>
              <a:rPr lang="sl-SI" sz="3600" dirty="0" smtClean="0">
                <a:latin typeface="+mn-lt"/>
              </a:rPr>
            </a:br>
            <a:r>
              <a:rPr lang="sl-SI" sz="3600" dirty="0">
                <a:latin typeface="+mn-lt"/>
              </a:rPr>
              <a:t/>
            </a:r>
            <a:br>
              <a:rPr lang="sl-SI" sz="3600" dirty="0">
                <a:latin typeface="+mn-lt"/>
              </a:rPr>
            </a:br>
            <a:r>
              <a:rPr lang="sl-SI" sz="3600" dirty="0" smtClean="0">
                <a:latin typeface="+mn-lt"/>
              </a:rPr>
              <a:t>16. Kaj je relativna višina?</a:t>
            </a:r>
            <a:br>
              <a:rPr lang="sl-SI" sz="3600" dirty="0" smtClean="0">
                <a:latin typeface="+mn-lt"/>
              </a:rPr>
            </a:br>
            <a:r>
              <a:rPr lang="sl-SI" sz="3600" dirty="0">
                <a:latin typeface="+mn-lt"/>
              </a:rPr>
              <a:t/>
            </a:r>
            <a:br>
              <a:rPr lang="sl-SI" sz="3600" dirty="0">
                <a:latin typeface="+mn-lt"/>
              </a:rPr>
            </a:br>
            <a:r>
              <a:rPr lang="sl-SI" sz="3600" dirty="0" smtClean="0">
                <a:latin typeface="+mn-lt"/>
              </a:rPr>
              <a:t>17. Izračunaj relativno višino med točkama:</a:t>
            </a:r>
            <a:br>
              <a:rPr lang="sl-SI" sz="3600" dirty="0" smtClean="0">
                <a:latin typeface="+mn-lt"/>
              </a:rPr>
            </a:br>
            <a:r>
              <a:rPr lang="sl-SI" sz="3600" dirty="0">
                <a:latin typeface="+mn-lt"/>
              </a:rPr>
              <a:t> </a:t>
            </a:r>
            <a:r>
              <a:rPr lang="sl-SI" sz="3600" dirty="0" smtClean="0">
                <a:latin typeface="+mn-lt"/>
              </a:rPr>
              <a:t>      Cerknica – Slivnica.</a:t>
            </a:r>
            <a:endParaRPr lang="sl-SI" sz="3600" dirty="0">
              <a:latin typeface="+mn-lt"/>
            </a:endParaRPr>
          </a:p>
        </p:txBody>
      </p:sp>
    </p:spTree>
    <p:extLst>
      <p:ext uri="{BB962C8B-B14F-4D97-AF65-F5344CB8AC3E}">
        <p14:creationId xmlns:p14="http://schemas.microsoft.com/office/powerpoint/2010/main" val="2750227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292963"/>
            <a:ext cx="10515600" cy="2370338"/>
          </a:xfrm>
        </p:spPr>
        <p:txBody>
          <a:bodyPr>
            <a:normAutofit fontScale="90000"/>
          </a:bodyPr>
          <a:lstStyle/>
          <a:p>
            <a:r>
              <a:rPr lang="sl-SI" sz="3600" dirty="0" smtClean="0">
                <a:latin typeface="+mn-lt"/>
              </a:rPr>
              <a:t>18. </a:t>
            </a:r>
            <a:r>
              <a:rPr lang="sl-SI" sz="3600" b="1" dirty="0" smtClean="0">
                <a:latin typeface="+mn-lt"/>
              </a:rPr>
              <a:t>V zvezek n</a:t>
            </a:r>
            <a:r>
              <a:rPr lang="sl-SI" sz="3100" b="1" dirty="0" smtClean="0">
                <a:latin typeface="+mn-lt"/>
              </a:rPr>
              <a:t>ariši preprosto skico  pokrajine po navodilih. Označi </a:t>
            </a:r>
            <a:br>
              <a:rPr lang="sl-SI" sz="3100" b="1" dirty="0" smtClean="0">
                <a:latin typeface="+mn-lt"/>
              </a:rPr>
            </a:br>
            <a:r>
              <a:rPr lang="sl-SI" sz="3100" b="1" dirty="0">
                <a:latin typeface="+mn-lt"/>
              </a:rPr>
              <a:t> </a:t>
            </a:r>
            <a:r>
              <a:rPr lang="sl-SI" sz="3100" b="1" dirty="0" smtClean="0">
                <a:latin typeface="+mn-lt"/>
              </a:rPr>
              <a:t>       strani neba. Uporabi dogovorjene znake.</a:t>
            </a:r>
            <a:r>
              <a:rPr lang="sl-SI" sz="3100" b="1" dirty="0">
                <a:latin typeface="+mn-lt"/>
              </a:rPr>
              <a:t> </a:t>
            </a:r>
            <a:r>
              <a:rPr lang="sl-SI" sz="3100" b="1" dirty="0" smtClean="0">
                <a:latin typeface="+mn-lt"/>
              </a:rPr>
              <a:t/>
            </a:r>
            <a:br>
              <a:rPr lang="sl-SI" sz="3100" b="1" dirty="0" smtClean="0">
                <a:latin typeface="+mn-lt"/>
              </a:rPr>
            </a:br>
            <a:r>
              <a:rPr lang="sl-SI" sz="1700" dirty="0" smtClean="0">
                <a:latin typeface="+mn-lt"/>
              </a:rPr>
              <a:t/>
            </a:r>
            <a:br>
              <a:rPr lang="sl-SI" sz="1700" dirty="0" smtClean="0">
                <a:latin typeface="+mn-lt"/>
              </a:rPr>
            </a:br>
            <a:r>
              <a:rPr lang="sl-SI" sz="3100" dirty="0">
                <a:latin typeface="+mn-lt"/>
              </a:rPr>
              <a:t> </a:t>
            </a:r>
            <a:r>
              <a:rPr lang="sl-SI" sz="3100" dirty="0" smtClean="0">
                <a:latin typeface="+mn-lt"/>
              </a:rPr>
              <a:t>      Kraj BELCE leži na skrajnem SZ robu  pokrajine.  Od severa proti jugu </a:t>
            </a:r>
            <a:br>
              <a:rPr lang="sl-SI" sz="3100" dirty="0" smtClean="0">
                <a:latin typeface="+mn-lt"/>
              </a:rPr>
            </a:br>
            <a:r>
              <a:rPr lang="sl-SI" sz="3100" dirty="0">
                <a:latin typeface="+mn-lt"/>
              </a:rPr>
              <a:t> </a:t>
            </a:r>
            <a:r>
              <a:rPr lang="sl-SI" sz="3100" dirty="0" smtClean="0">
                <a:latin typeface="+mn-lt"/>
              </a:rPr>
              <a:t>      teče potok BELČICA. Cesta poteka skozi kraj BELCE od SZ proti JV.    </a:t>
            </a:r>
            <a:br>
              <a:rPr lang="sl-SI" sz="3100" dirty="0" smtClean="0">
                <a:latin typeface="+mn-lt"/>
              </a:rPr>
            </a:br>
            <a:r>
              <a:rPr lang="sl-SI" sz="3100" dirty="0">
                <a:latin typeface="+mn-lt"/>
              </a:rPr>
              <a:t> </a:t>
            </a:r>
            <a:r>
              <a:rPr lang="sl-SI" sz="3100" dirty="0" smtClean="0">
                <a:latin typeface="+mn-lt"/>
              </a:rPr>
              <a:t>      </a:t>
            </a:r>
            <a:r>
              <a:rPr lang="sl-SI" sz="3100" smtClean="0">
                <a:latin typeface="+mn-lt"/>
              </a:rPr>
              <a:t>Na  V  </a:t>
            </a:r>
            <a:r>
              <a:rPr lang="sl-SI" sz="3100" dirty="0" smtClean="0">
                <a:latin typeface="+mn-lt"/>
              </a:rPr>
              <a:t>robu pokrajine se dviga vzpetina  BELINA z nadmorsko višino     </a:t>
            </a:r>
            <a:br>
              <a:rPr lang="sl-SI" sz="3100" dirty="0" smtClean="0">
                <a:latin typeface="+mn-lt"/>
              </a:rPr>
            </a:br>
            <a:r>
              <a:rPr lang="sl-SI" sz="3100" dirty="0">
                <a:latin typeface="+mn-lt"/>
              </a:rPr>
              <a:t> </a:t>
            </a:r>
            <a:r>
              <a:rPr lang="sl-SI" sz="3100" dirty="0" smtClean="0">
                <a:latin typeface="+mn-lt"/>
              </a:rPr>
              <a:t>      986 m.</a:t>
            </a:r>
            <a:endParaRPr lang="sl-SI" sz="3100" dirty="0">
              <a:latin typeface="+mn-lt"/>
            </a:endParaRPr>
          </a:p>
        </p:txBody>
      </p:sp>
      <p:pic>
        <p:nvPicPr>
          <p:cNvPr id="3" name="Slik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602" y="2748790"/>
            <a:ext cx="6200933" cy="3909461"/>
          </a:xfrm>
          <a:prstGeom prst="rect">
            <a:avLst/>
          </a:prstGeom>
        </p:spPr>
      </p:pic>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4535" y="2873080"/>
            <a:ext cx="3489960" cy="2827020"/>
          </a:xfrm>
          <a:prstGeom prst="rect">
            <a:avLst/>
          </a:prstGeom>
        </p:spPr>
      </p:pic>
    </p:spTree>
    <p:extLst>
      <p:ext uri="{BB962C8B-B14F-4D97-AF65-F5344CB8AC3E}">
        <p14:creationId xmlns:p14="http://schemas.microsoft.com/office/powerpoint/2010/main" val="14080037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elektrena sejna soba">
  <a:themeElements>
    <a:clrScheme name="Naelektrena sejna soba">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Naelektrena sejna sob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aelektrena sejna sob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
  <TotalTime>256</TotalTime>
  <Words>82</Words>
  <Application>Microsoft Office PowerPoint</Application>
  <PresentationFormat>Širokozaslonsko</PresentationFormat>
  <Paragraphs>16</Paragraphs>
  <Slides>7</Slides>
  <Notes>0</Notes>
  <HiddenSlides>0</HiddenSlides>
  <MMClips>0</MMClips>
  <ScaleCrop>false</ScaleCrop>
  <HeadingPairs>
    <vt:vector size="6" baseType="variant">
      <vt:variant>
        <vt:lpstr>Uporabljene pisave</vt:lpstr>
      </vt:variant>
      <vt:variant>
        <vt:i4>5</vt:i4>
      </vt:variant>
      <vt:variant>
        <vt:lpstr>Tema</vt:lpstr>
      </vt:variant>
      <vt:variant>
        <vt:i4>2</vt:i4>
      </vt:variant>
      <vt:variant>
        <vt:lpstr>Naslovi diapozitivov</vt:lpstr>
      </vt:variant>
      <vt:variant>
        <vt:i4>7</vt:i4>
      </vt:variant>
    </vt:vector>
  </HeadingPairs>
  <TitlesOfParts>
    <vt:vector size="14" baseType="lpstr">
      <vt:lpstr>Arial</vt:lpstr>
      <vt:lpstr>Calibri</vt:lpstr>
      <vt:lpstr>Calibri Light</vt:lpstr>
      <vt:lpstr>Century Gothic</vt:lpstr>
      <vt:lpstr>Wingdings 3</vt:lpstr>
      <vt:lpstr>Officeova tema</vt:lpstr>
      <vt:lpstr>Naelektrena sejna soba</vt:lpstr>
      <vt:lpstr>PONAVLJANJE IN UTRJEVANJE</vt:lpstr>
      <vt:lpstr>1. Naštej oblike in vrste združenj.   2. Razloži razliko med organiziranim in neorganiziranim        združevanjem ljudi.  3. Zapiši primer organiziranega obveznega in      organiziranega neobveznega združevanja ljudi.  4. Zapiši primer neorganiziranega in neobveznega      združevanja ljudi.  5. Kakšna združenja so tolpe? </vt:lpstr>
      <vt:lpstr>6. Kaj so to stereotipi? Zapiši primer.  7. Kaj je potrošništvo?   8. Katere razlike so družbene razlike med ljudmi?  9. Ljudje težko živimo sami. Kaj uresničujemo v družbi?  10. Kateri dve vrsti selitev ločimo?  11. Naštej sestavine zemljevida.</vt:lpstr>
      <vt:lpstr>12. S pomočjo mreže zemljevida        zapiši v katerem kvadratu ležijo  - kraji: Ajdovščina, Cerknica,              Trbovlje, Kranj in  - vzpetine: Krn, Grintovec,                     Veliki Snežnik    Zapis v zvezku naj izgleda tako: Medvode – A2 </vt:lpstr>
      <vt:lpstr>13. Reši 5. nalogo         v SDZ na str. 40.  Rešitve v zvezek zapiši  v povedih. a) ______________ b) ______________ c) ______________ č) ______________  </vt:lpstr>
      <vt:lpstr>14. Kaj je nadmorska višina?  15. Na zemljevidu Slovenije poišči Cerknico (kraj) in           Slivnico (vzpetina). Zapiši njuni nadmorski višini.  16. Kaj je relativna višina?  17. Izračunaj relativno višino med točkama:        Cerknica – Slivnica.</vt:lpstr>
      <vt:lpstr>18. V zvezek nariši preprosto skico  pokrajine po navodilih. Označi          strani neba. Uporabi dogovorjene znake.          Kraj BELCE leži na skrajnem SZ robu  pokrajine.  Od severa proti jugu         teče potok BELČICA. Cesta poteka skozi kraj BELCE od SZ proti JV.            Na  V  robu pokrajine se dviga vzpetina  BELINA z nadmorsko višino             986 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PONAVLJANJE IN UTRJEVANJE</dc:title>
  <dc:creator>masef</dc:creator>
  <cp:lastModifiedBy>Windows User</cp:lastModifiedBy>
  <cp:revision>24</cp:revision>
  <dcterms:created xsi:type="dcterms:W3CDTF">2020-11-28T16:59:00Z</dcterms:created>
  <dcterms:modified xsi:type="dcterms:W3CDTF">2020-12-06T16:59:53Z</dcterms:modified>
</cp:coreProperties>
</file>