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6" r:id="rId2"/>
    <p:sldId id="256" r:id="rId3"/>
    <p:sldId id="257" r:id="rId4"/>
    <p:sldId id="269" r:id="rId5"/>
    <p:sldId id="270" r:id="rId6"/>
    <p:sldId id="258" r:id="rId7"/>
    <p:sldId id="259" r:id="rId8"/>
    <p:sldId id="271" r:id="rId9"/>
    <p:sldId id="260" r:id="rId10"/>
    <p:sldId id="261" r:id="rId11"/>
    <p:sldId id="262" r:id="rId12"/>
    <p:sldId id="273" r:id="rId13"/>
    <p:sldId id="263" r:id="rId14"/>
    <p:sldId id="265" r:id="rId15"/>
    <p:sldId id="267" r:id="rId16"/>
    <p:sldId id="274" r:id="rId17"/>
    <p:sldId id="26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0" d="100"/>
          <a:sy n="80" d="100"/>
        </p:scale>
        <p:origin x="60" y="2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210" y="683909"/>
            <a:ext cx="5629275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792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16950"/>
            <a:ext cx="11506200" cy="1293028"/>
          </a:xfrm>
        </p:spPr>
        <p:txBody>
          <a:bodyPr>
            <a:normAutofit/>
          </a:bodyPr>
          <a:lstStyle/>
          <a:p>
            <a:endParaRPr lang="sl-SI" sz="1800" cap="none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85800" y="1431235"/>
            <a:ext cx="10820400" cy="5327373"/>
          </a:xfrm>
        </p:spPr>
        <p:txBody>
          <a:bodyPr>
            <a:normAutofit/>
          </a:bodyPr>
          <a:lstStyle/>
          <a:p>
            <a:r>
              <a:rPr lang="sl-SI" dirty="0"/>
              <a:t>Doma se lahko zastrupimo tudi s plinom, </a:t>
            </a:r>
            <a:endParaRPr lang="sl-SI" dirty="0" smtClean="0"/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ogljikovim </a:t>
            </a:r>
            <a:r>
              <a:rPr lang="sl-SI" dirty="0"/>
              <a:t>monoksidom, ki nastane pri kurjenju z gorivi. </a:t>
            </a:r>
            <a:endParaRPr lang="sl-SI" dirty="0" smtClean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Za povečanje varnosti je priporočljivo, da doma namestimo detektorje za zaznavanje povečane količine tega plina.</a:t>
            </a:r>
          </a:p>
          <a:p>
            <a:endParaRPr lang="sl-SI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970" y="1541601"/>
            <a:ext cx="2671804" cy="1779766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953" y="4094921"/>
            <a:ext cx="3721210" cy="247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73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7792609" cy="1293028"/>
          </a:xfrm>
        </p:spPr>
        <p:txBody>
          <a:bodyPr/>
          <a:lstStyle/>
          <a:p>
            <a:r>
              <a:rPr lang="sl-SI" dirty="0" smtClean="0"/>
              <a:t>PIKI ŽUŽELK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85800" y="1415332"/>
            <a:ext cx="10820400" cy="5359179"/>
          </a:xfrm>
        </p:spPr>
        <p:txBody>
          <a:bodyPr>
            <a:normAutofit/>
          </a:bodyPr>
          <a:lstStyle/>
          <a:p>
            <a:r>
              <a:rPr lang="sl-SI" dirty="0"/>
              <a:t>Piki žuželk, ki jih najdemo v Sloveniji, praviloma za nas niso nevarni</a:t>
            </a:r>
            <a:r>
              <a:rPr lang="sl-SI" dirty="0" smtClean="0"/>
              <a:t>.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</a:t>
            </a:r>
            <a:r>
              <a:rPr lang="sl-SI" dirty="0"/>
              <a:t>Če nas pičijo, na mestu pika navadno nastane </a:t>
            </a:r>
            <a:endParaRPr lang="sl-SI" dirty="0" smtClean="0"/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boleča </a:t>
            </a:r>
            <a:r>
              <a:rPr lang="sl-SI" dirty="0"/>
              <a:t>oteklina, rdečica, srbečica. </a:t>
            </a:r>
            <a:endParaRPr lang="sl-SI" dirty="0" smtClean="0"/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</a:t>
            </a:r>
            <a:r>
              <a:rPr lang="sl-SI" dirty="0"/>
              <a:t>Te stvari po navadi izginejo po par dnevih. </a:t>
            </a: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Če nas piči čebela, njene želo ostane v naši koži</a:t>
            </a:r>
            <a:r>
              <a:rPr lang="sl-SI" dirty="0" smtClean="0"/>
              <a:t>.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</a:t>
            </a:r>
            <a:r>
              <a:rPr lang="sl-SI" dirty="0"/>
              <a:t>Želo je treba čim prej odstraniti, saj je na želu pritrjen mešiče s strupom, ki </a:t>
            </a:r>
            <a:endParaRPr lang="sl-SI" dirty="0" smtClean="0"/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povzroča </a:t>
            </a:r>
            <a:r>
              <a:rPr lang="sl-SI" dirty="0"/>
              <a:t>prej opisane reakcije. </a:t>
            </a:r>
            <a:endParaRPr lang="sl-SI" dirty="0" smtClean="0"/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</a:t>
            </a:r>
          </a:p>
          <a:p>
            <a:r>
              <a:rPr lang="sl-SI" dirty="0" smtClean="0"/>
              <a:t>Mesto </a:t>
            </a:r>
            <a:r>
              <a:rPr lang="sl-SI" dirty="0"/>
              <a:t>pika speremo pod tekočo vodo in ga hladimo, </a:t>
            </a:r>
            <a:endParaRPr lang="sl-SI" dirty="0" smtClean="0"/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da </a:t>
            </a:r>
            <a:r>
              <a:rPr lang="sl-SI" dirty="0"/>
              <a:t>oteklina prej splahne. </a:t>
            </a:r>
          </a:p>
          <a:p>
            <a:pPr marL="0" indent="0">
              <a:buNone/>
            </a:pPr>
            <a:endParaRPr lang="sl-SI" dirty="0" smtClean="0"/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532" y="1860605"/>
            <a:ext cx="3193522" cy="213095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631" y="4937263"/>
            <a:ext cx="3094684" cy="170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80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8610600" cy="1293028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Piki </a:t>
            </a:r>
            <a:r>
              <a:rPr lang="sl-SI" dirty="0"/>
              <a:t>čebel, os in sršenov so lahko nevarni za ljudi, ki so alergični na strup teh žuželk. </a:t>
            </a:r>
          </a:p>
          <a:p>
            <a:pPr marL="0" indent="0">
              <a:buNone/>
            </a:pPr>
            <a:endParaRPr lang="sl-SI" dirty="0" smtClean="0"/>
          </a:p>
          <a:p>
            <a:r>
              <a:rPr lang="sl-SI" dirty="0" smtClean="0"/>
              <a:t>Če </a:t>
            </a:r>
            <a:r>
              <a:rPr lang="sl-SI" dirty="0"/>
              <a:t>pride do alergične reakcije, je nujno, </a:t>
            </a:r>
            <a:endParaRPr lang="sl-SI" dirty="0" smtClean="0"/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da </a:t>
            </a:r>
            <a:r>
              <a:rPr lang="sl-SI" dirty="0"/>
              <a:t>obiš</a:t>
            </a:r>
            <a:r>
              <a:rPr lang="sl-SI" dirty="0" smtClean="0"/>
              <a:t>čemo </a:t>
            </a:r>
            <a:r>
              <a:rPr lang="sl-SI" dirty="0"/>
              <a:t>zdravnika in zaužijemo </a:t>
            </a:r>
            <a:r>
              <a:rPr lang="sl-SI" dirty="0" smtClean="0"/>
              <a:t>zdravila, 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ki </a:t>
            </a:r>
            <a:r>
              <a:rPr lang="sl-SI" dirty="0"/>
              <a:t>preprečujejo alergijo.</a:t>
            </a:r>
          </a:p>
          <a:p>
            <a:endParaRPr lang="sl-SI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583" y="3023622"/>
            <a:ext cx="2309356" cy="319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38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9191708" cy="1293028"/>
          </a:xfrm>
        </p:spPr>
        <p:txBody>
          <a:bodyPr/>
          <a:lstStyle/>
          <a:p>
            <a:r>
              <a:rPr lang="sl-SI" dirty="0" smtClean="0"/>
              <a:t>Ugrizi klopov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85800" y="1407381"/>
            <a:ext cx="10820400" cy="5327373"/>
          </a:xfrm>
        </p:spPr>
        <p:txBody>
          <a:bodyPr/>
          <a:lstStyle/>
          <a:p>
            <a:r>
              <a:rPr lang="sl-SI" dirty="0"/>
              <a:t>Spomladi in poleti so zelo pogosti. </a:t>
            </a:r>
            <a:endParaRPr lang="sl-SI" dirty="0" smtClean="0"/>
          </a:p>
          <a:p>
            <a:endParaRPr lang="sl-SI" dirty="0"/>
          </a:p>
          <a:p>
            <a:r>
              <a:rPr lang="sl-SI" dirty="0"/>
              <a:t>Največkrat klopovega ugriza sploh ne zaznamo. </a:t>
            </a:r>
            <a:endParaRPr lang="sl-SI" dirty="0" smtClean="0"/>
          </a:p>
          <a:p>
            <a:endParaRPr lang="sl-SI" dirty="0"/>
          </a:p>
          <a:p>
            <a:r>
              <a:rPr lang="sl-SI" dirty="0"/>
              <a:t>Pred njimi se zaščitimo tako, </a:t>
            </a:r>
            <a:endParaRPr lang="sl-SI" dirty="0" smtClean="0"/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da </a:t>
            </a:r>
            <a:r>
              <a:rPr lang="sl-SI" dirty="0"/>
              <a:t>uporabljamo razne </a:t>
            </a:r>
            <a:r>
              <a:rPr lang="sl-SI" dirty="0" err="1"/>
              <a:t>repelente</a:t>
            </a:r>
            <a:r>
              <a:rPr lang="sl-SI" dirty="0"/>
              <a:t>. </a:t>
            </a:r>
            <a:endParaRPr lang="sl-SI" dirty="0" smtClean="0"/>
          </a:p>
          <a:p>
            <a:endParaRPr lang="sl-SI" dirty="0"/>
          </a:p>
          <a:p>
            <a:r>
              <a:rPr lang="sl-SI" dirty="0"/>
              <a:t>Obvezno se moramo ob prihodu domov temeljito pregledati po celotnem telesu. </a:t>
            </a:r>
            <a:endParaRPr lang="sl-SI" dirty="0" smtClean="0"/>
          </a:p>
          <a:p>
            <a:endParaRPr lang="sl-SI" dirty="0"/>
          </a:p>
          <a:p>
            <a:r>
              <a:rPr lang="sl-SI" dirty="0"/>
              <a:t>Klopa moramo čim prej odstraniti, ker lahko prenaša razne bolezni.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953" y="1293028"/>
            <a:ext cx="4029781" cy="301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25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8610600" cy="1293028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85800" y="1494845"/>
            <a:ext cx="10820400" cy="5144493"/>
          </a:xfrm>
        </p:spPr>
        <p:txBody>
          <a:bodyPr>
            <a:normAutofit/>
          </a:bodyPr>
          <a:lstStyle/>
          <a:p>
            <a:endParaRPr lang="sl-SI" dirty="0" smtClean="0"/>
          </a:p>
          <a:p>
            <a:endParaRPr lang="sl-SI" dirty="0"/>
          </a:p>
          <a:p>
            <a:pPr>
              <a:lnSpc>
                <a:spcPct val="100000"/>
              </a:lnSpc>
            </a:pPr>
            <a:r>
              <a:rPr lang="sl-SI" dirty="0" smtClean="0"/>
              <a:t>Odpri svoj učbenik </a:t>
            </a:r>
            <a:r>
              <a:rPr lang="sl-SI" dirty="0"/>
              <a:t>na straneh 20 in 21 </a:t>
            </a:r>
            <a:r>
              <a:rPr lang="sl-SI" dirty="0" smtClean="0"/>
              <a:t>in še enkrat preberi tekst. Nato nadaljuj z branjem do vključno strani 22.</a:t>
            </a:r>
          </a:p>
          <a:p>
            <a:pPr marL="0" indent="0">
              <a:lnSpc>
                <a:spcPct val="100000"/>
              </a:lnSpc>
              <a:buNone/>
            </a:pPr>
            <a:endParaRPr lang="sl-SI" dirty="0"/>
          </a:p>
          <a:p>
            <a:pPr>
              <a:lnSpc>
                <a:spcPct val="100000"/>
              </a:lnSpc>
            </a:pPr>
            <a:r>
              <a:rPr lang="sl-SI" dirty="0" smtClean="0"/>
              <a:t>V zvezek pod naslovom </a:t>
            </a:r>
            <a:r>
              <a:rPr lang="sl-SI" sz="2800" i="1" dirty="0" smtClean="0">
                <a:solidFill>
                  <a:srgbClr val="FF0000"/>
                </a:solidFill>
              </a:rPr>
              <a:t>TUDI DOMA SE LAHKO PONESREČIMO </a:t>
            </a:r>
            <a:r>
              <a:rPr lang="sl-SI" dirty="0" smtClean="0"/>
              <a:t>Prepiši spodnji tekst:</a:t>
            </a:r>
          </a:p>
          <a:p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6439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8999"/>
            <a:ext cx="8610600" cy="1293028"/>
          </a:xfrm>
        </p:spPr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848" y="1051561"/>
            <a:ext cx="10820400" cy="581240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sl-SI" sz="1900" dirty="0" smtClean="0"/>
              <a:t>POŽAR; lahko ga povzročijo </a:t>
            </a:r>
            <a:r>
              <a:rPr lang="sl-SI" sz="1900" dirty="0"/>
              <a:t>gospodinjski aparati, ki jih po uporabi pustimo prižgane npr. likalnik ali steklokeramična kuhinjska plošča, lahko pa tudi druge električne naprave. </a:t>
            </a:r>
            <a:endParaRPr lang="sl-SI" sz="1900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sl-SI" sz="1900" dirty="0"/>
              <a:t> </a:t>
            </a:r>
            <a:r>
              <a:rPr lang="sl-SI" sz="1900" dirty="0" smtClean="0"/>
              <a:t>  Ravno </a:t>
            </a:r>
            <a:r>
              <a:rPr lang="sl-SI" sz="1900" dirty="0"/>
              <a:t>tako so nevarne vnetljive snovi, kot npr. bencin.</a:t>
            </a:r>
            <a:endParaRPr lang="sl-SI" sz="1900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sl-SI" sz="1900" dirty="0" smtClean="0"/>
              <a:t>   Pri </a:t>
            </a:r>
            <a:r>
              <a:rPr lang="sl-SI" sz="1900" dirty="0"/>
              <a:t>kuhanju lahko tudi nastane požar. Nevarnost predstavlja goreče olje</a:t>
            </a:r>
            <a:r>
              <a:rPr lang="sl-SI" sz="1900" dirty="0" smtClean="0"/>
              <a:t>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sl-SI" sz="1900" dirty="0"/>
              <a:t> </a:t>
            </a:r>
            <a:r>
              <a:rPr lang="sl-SI" sz="1900" dirty="0" smtClean="0"/>
              <a:t>  </a:t>
            </a:r>
            <a:r>
              <a:rPr lang="sl-SI" sz="1900" dirty="0"/>
              <a:t>Tega ne smemo nikoli gasiti z vodo, saj lahko pri tem nastane eksplozija. </a:t>
            </a:r>
            <a:endParaRPr lang="sl-SI" sz="1900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sl-SI" sz="1900" dirty="0"/>
              <a:t> </a:t>
            </a:r>
            <a:r>
              <a:rPr lang="sl-SI" sz="1900" dirty="0" smtClean="0"/>
              <a:t>  Pogasiš </a:t>
            </a:r>
            <a:r>
              <a:rPr lang="sl-SI" sz="1900" dirty="0"/>
              <a:t>ga tako, da posodo pokriješ s pokrovko, ali krpo/odejo</a:t>
            </a:r>
            <a:r>
              <a:rPr lang="sl-SI" sz="1900" dirty="0" smtClean="0"/>
              <a:t>.</a:t>
            </a:r>
          </a:p>
          <a:p>
            <a:pPr>
              <a:lnSpc>
                <a:spcPct val="110000"/>
              </a:lnSpc>
            </a:pPr>
            <a:r>
              <a:rPr lang="sl-SI" sz="1900" dirty="0" smtClean="0"/>
              <a:t>ZASTRUPITVE; </a:t>
            </a:r>
            <a:r>
              <a:rPr lang="sl-SI" sz="1900" dirty="0"/>
              <a:t>Najpogosteje se doma zastrupimo s hrano (neužitno, pokvarjeno hrano, lahko pa tudi s strupenimi gobami). </a:t>
            </a:r>
            <a:endParaRPr lang="sl-SI" sz="1900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sl-SI" sz="1900" dirty="0"/>
              <a:t> </a:t>
            </a:r>
            <a:r>
              <a:rPr lang="sl-SI" sz="1900" dirty="0" smtClean="0"/>
              <a:t>  Pozorni </a:t>
            </a:r>
            <a:r>
              <a:rPr lang="sl-SI" sz="1900" dirty="0"/>
              <a:t>moramo biti tudi pri surovi perutnini, saj lahko vsebuje bakterije </a:t>
            </a:r>
            <a:endParaRPr lang="sl-SI" sz="1900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sl-SI" sz="1900" dirty="0"/>
              <a:t> </a:t>
            </a:r>
            <a:r>
              <a:rPr lang="sl-SI" sz="1900" dirty="0" smtClean="0"/>
              <a:t>  salmonele.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sl-SI" sz="1900" dirty="0"/>
              <a:t> </a:t>
            </a:r>
            <a:r>
              <a:rPr lang="sl-SI" sz="1900" dirty="0" smtClean="0"/>
              <a:t>  </a:t>
            </a:r>
            <a:r>
              <a:rPr lang="sl-SI" sz="1900" dirty="0"/>
              <a:t>Zastrupimo se lahko tudi s čistili, umetnimi gnojili, insekticidi… </a:t>
            </a:r>
            <a:endParaRPr lang="sl-SI" sz="1900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sl-SI" sz="1900" dirty="0"/>
              <a:t> </a:t>
            </a:r>
            <a:r>
              <a:rPr lang="sl-SI" sz="1900" dirty="0" smtClean="0"/>
              <a:t>  Take </a:t>
            </a:r>
            <a:r>
              <a:rPr lang="sl-SI" sz="1900" dirty="0"/>
              <a:t>snovi moramo imeti spravljene izven dosega majhnih otrok na varnih </a:t>
            </a:r>
            <a:endParaRPr lang="sl-SI" sz="1900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sl-SI" sz="1900" dirty="0"/>
              <a:t> </a:t>
            </a:r>
            <a:r>
              <a:rPr lang="sl-SI" sz="1900" dirty="0" smtClean="0"/>
              <a:t>  mestih </a:t>
            </a:r>
            <a:r>
              <a:rPr lang="sl-SI" sz="1900" dirty="0"/>
              <a:t>(višjih policah, zaklenjenih omarah</a:t>
            </a:r>
            <a:r>
              <a:rPr lang="sl-SI" sz="1900" dirty="0" smtClean="0"/>
              <a:t>). </a:t>
            </a:r>
            <a:r>
              <a:rPr lang="sl-SI" sz="1900" dirty="0"/>
              <a:t>Če se to zgodi, moramo </a:t>
            </a:r>
            <a:r>
              <a:rPr lang="sl-SI" sz="1900" dirty="0" smtClean="0"/>
              <a:t>takoj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sl-SI" sz="1900" dirty="0"/>
              <a:t> </a:t>
            </a:r>
            <a:r>
              <a:rPr lang="sl-SI" sz="1900" dirty="0" smtClean="0"/>
              <a:t>  </a:t>
            </a:r>
            <a:r>
              <a:rPr lang="sl-SI" sz="1900" dirty="0"/>
              <a:t>obiskati zdravnika</a:t>
            </a:r>
            <a:r>
              <a:rPr lang="sl-SI" sz="1900" dirty="0" smtClean="0"/>
              <a:t>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sl-SI" sz="1900" dirty="0" smtClean="0"/>
              <a:t>  Doma </a:t>
            </a:r>
            <a:r>
              <a:rPr lang="sl-SI" sz="1900" dirty="0"/>
              <a:t>se lahko zastrupimo tudi s plinom, ogljikovim monoksidom, ki nastane </a:t>
            </a:r>
            <a:endParaRPr lang="sl-SI" sz="1900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sl-SI" sz="1900" dirty="0"/>
              <a:t> </a:t>
            </a:r>
            <a:r>
              <a:rPr lang="sl-SI" sz="1900" dirty="0" smtClean="0"/>
              <a:t> pri </a:t>
            </a:r>
            <a:r>
              <a:rPr lang="sl-SI" sz="1900" dirty="0"/>
              <a:t>kurjenju z gorivi. 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7569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8610600" cy="1293028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85800" y="1415332"/>
            <a:ext cx="10820400" cy="5295569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sl-SI" sz="1900" dirty="0" smtClean="0"/>
          </a:p>
          <a:p>
            <a:pPr>
              <a:lnSpc>
                <a:spcPct val="100000"/>
              </a:lnSpc>
            </a:pPr>
            <a:r>
              <a:rPr lang="sl-SI" sz="1900" dirty="0" smtClean="0"/>
              <a:t>PIKI ŽUŽELK; </a:t>
            </a:r>
            <a:r>
              <a:rPr lang="sl-SI" sz="1900" dirty="0"/>
              <a:t>v</a:t>
            </a:r>
            <a:r>
              <a:rPr lang="sl-SI" sz="1900" dirty="0" smtClean="0"/>
              <a:t> </a:t>
            </a:r>
            <a:r>
              <a:rPr lang="sl-SI" sz="1900" dirty="0"/>
              <a:t>Sloveniji, praviloma za nas niso </a:t>
            </a:r>
            <a:r>
              <a:rPr lang="sl-SI" sz="1900" dirty="0" smtClean="0"/>
              <a:t>nevarni. </a:t>
            </a:r>
            <a:r>
              <a:rPr lang="sl-SI" sz="1900" dirty="0"/>
              <a:t>Če nas piči </a:t>
            </a:r>
            <a:r>
              <a:rPr lang="sl-SI" sz="1900" dirty="0" smtClean="0"/>
              <a:t>čebela ali osa, moramo želo čim </a:t>
            </a:r>
            <a:r>
              <a:rPr lang="sl-SI" sz="1900" dirty="0"/>
              <a:t>prej </a:t>
            </a:r>
            <a:r>
              <a:rPr lang="sl-SI" sz="1900" dirty="0" smtClean="0"/>
              <a:t>odstraniti. Mesto </a:t>
            </a:r>
            <a:r>
              <a:rPr lang="sl-SI" sz="1900" dirty="0"/>
              <a:t>pika speremo pod tekočo vodo in ga hladimo, da oteklina prej splahne. </a:t>
            </a:r>
            <a:endParaRPr lang="sl-SI" sz="1900" dirty="0" smtClean="0"/>
          </a:p>
          <a:p>
            <a:pPr marL="0" indent="0">
              <a:buNone/>
            </a:pPr>
            <a:r>
              <a:rPr lang="sl-SI" sz="1900" dirty="0"/>
              <a:t> </a:t>
            </a:r>
            <a:r>
              <a:rPr lang="sl-SI" sz="1900" dirty="0" smtClean="0"/>
              <a:t>  </a:t>
            </a:r>
            <a:r>
              <a:rPr lang="sl-SI" sz="1900" dirty="0"/>
              <a:t>Piki čebel, os in sršenov so lahko nevarni za ljudi, ki so alergični na strup teh </a:t>
            </a:r>
            <a:endParaRPr lang="sl-SI" sz="1900" dirty="0" smtClean="0"/>
          </a:p>
          <a:p>
            <a:pPr marL="0" indent="0">
              <a:buNone/>
            </a:pPr>
            <a:r>
              <a:rPr lang="sl-SI" sz="1900" dirty="0"/>
              <a:t> </a:t>
            </a:r>
            <a:r>
              <a:rPr lang="sl-SI" sz="1900" dirty="0" smtClean="0"/>
              <a:t>  žuželk</a:t>
            </a:r>
            <a:r>
              <a:rPr lang="sl-SI" sz="1900" dirty="0"/>
              <a:t>. Če pride do alergične reakcije, je nujno, da obiščemo zdravnika in </a:t>
            </a:r>
            <a:endParaRPr lang="sl-SI" sz="1900" dirty="0" smtClean="0"/>
          </a:p>
          <a:p>
            <a:pPr marL="0" indent="0">
              <a:buNone/>
            </a:pPr>
            <a:r>
              <a:rPr lang="sl-SI" sz="1900" dirty="0"/>
              <a:t> </a:t>
            </a:r>
            <a:r>
              <a:rPr lang="sl-SI" sz="1900" dirty="0" smtClean="0"/>
              <a:t>  zaužijemo </a:t>
            </a:r>
            <a:r>
              <a:rPr lang="sl-SI" sz="1900" dirty="0"/>
              <a:t>zdravil, ki preprečujejo alergijo</a:t>
            </a:r>
            <a:r>
              <a:rPr lang="sl-SI" sz="1900" dirty="0" smtClean="0"/>
              <a:t>.</a:t>
            </a:r>
          </a:p>
          <a:p>
            <a:pPr>
              <a:lnSpc>
                <a:spcPct val="100000"/>
              </a:lnSpc>
            </a:pPr>
            <a:r>
              <a:rPr lang="sl-SI" sz="1900" dirty="0" smtClean="0"/>
              <a:t>UGRIZI KLOPOV; Pred njimi se zaščitimo </a:t>
            </a:r>
            <a:r>
              <a:rPr lang="sl-SI" sz="1900" dirty="0"/>
              <a:t>tako, da uporabljamo razne </a:t>
            </a:r>
            <a:r>
              <a:rPr lang="sl-SI" sz="1900" dirty="0" err="1"/>
              <a:t>repelente</a:t>
            </a:r>
            <a:r>
              <a:rPr lang="sl-SI" sz="1900" dirty="0"/>
              <a:t>. Obvezno se moramo ob prihodu domov temeljito pregledati po celotnem telesu. Klopa moramo čim prej odstraniti, ker lahko prenaša razne bolezni.</a:t>
            </a:r>
          </a:p>
          <a:p>
            <a:endParaRPr lang="sl-SI" dirty="0"/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2047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8659633" cy="1325881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85800" y="1542553"/>
            <a:ext cx="10820400" cy="5072931"/>
          </a:xfrm>
        </p:spPr>
        <p:txBody>
          <a:bodyPr>
            <a:normAutofit/>
          </a:bodyPr>
          <a:lstStyle/>
          <a:p>
            <a:r>
              <a:rPr lang="sl-SI" dirty="0" smtClean="0"/>
              <a:t>Uspelo ti je, prišel si do konca!</a:t>
            </a:r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r>
              <a:rPr lang="sl-SI" dirty="0" smtClean="0"/>
              <a:t>Želim ti lep dan še </a:t>
            </a:r>
            <a:r>
              <a:rPr lang="sl-SI" dirty="0" smtClean="0"/>
              <a:t>naprej</a:t>
            </a:r>
          </a:p>
          <a:p>
            <a:endParaRPr lang="sl-SI" dirty="0"/>
          </a:p>
          <a:p>
            <a:pPr marL="0" indent="0">
              <a:buNone/>
            </a:pPr>
            <a:r>
              <a:rPr lang="sl-SI" sz="800" i="1" dirty="0"/>
              <a:t>Avtor učne priprave se fotografij in posnetkov na kakršenkoli način ne lasti. Gradivo je namenjeno izključno v izobraževalne namene.</a:t>
            </a:r>
            <a:endParaRPr lang="sl-SI" sz="800" dirty="0"/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624" y="3162396"/>
            <a:ext cx="4197627" cy="284878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908" y="2369487"/>
            <a:ext cx="2147182" cy="210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63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l-SI" dirty="0" smtClean="0"/>
              <a:t>Tudi doma se lahko ponesrečimo</a:t>
            </a:r>
            <a:endParaRPr lang="sl-SI" i="1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8965096" y="2715953"/>
            <a:ext cx="743447" cy="779671"/>
          </a:xfrm>
        </p:spPr>
        <p:txBody>
          <a:bodyPr>
            <a:noAutofit/>
          </a:bodyPr>
          <a:lstStyle/>
          <a:p>
            <a:r>
              <a:rPr lang="sl-SI" sz="6000" i="1" dirty="0">
                <a:solidFill>
                  <a:srgbClr val="00B0F0"/>
                </a:solidFill>
                <a:latin typeface="Comic Sans MS" panose="030F0702030302020204" pitchFamily="66" charset="0"/>
              </a:rPr>
              <a:t>2</a:t>
            </a:r>
            <a:endParaRPr lang="sl-SI" sz="6000" dirty="0"/>
          </a:p>
        </p:txBody>
      </p:sp>
    </p:spTree>
    <p:extLst>
      <p:ext uri="{BB962C8B-B14F-4D97-AF65-F5344CB8AC3E}">
        <p14:creationId xmlns:p14="http://schemas.microsoft.com/office/powerpoint/2010/main" val="327316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8059" y="117166"/>
            <a:ext cx="7655781" cy="1293028"/>
          </a:xfrm>
        </p:spPr>
        <p:txBody>
          <a:bodyPr/>
          <a:lstStyle/>
          <a:p>
            <a:r>
              <a:rPr lang="sl-SI" dirty="0" smtClean="0"/>
              <a:t>POŽARI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25557" y="1542553"/>
            <a:ext cx="10820400" cy="479463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sl-SI" dirty="0"/>
              <a:t>Požar lahko povzročijo gospodinjski aparati, ki jih po uporabi pustimo prižgane npr. likalnik ali steklokeramična kuhinjska plošča, lahko pa tudi druge električne naprave. </a:t>
            </a:r>
          </a:p>
          <a:p>
            <a:pPr marL="0" indent="0">
              <a:buNone/>
            </a:pPr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 smtClean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68" y="3017520"/>
            <a:ext cx="3429000" cy="228600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352" y="3068333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30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8610600" cy="1293028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85800" y="1534602"/>
            <a:ext cx="10820400" cy="4961614"/>
          </a:xfrm>
        </p:spPr>
        <p:txBody>
          <a:bodyPr/>
          <a:lstStyle/>
          <a:p>
            <a:r>
              <a:rPr lang="sl-SI" dirty="0" smtClean="0"/>
              <a:t>V </a:t>
            </a:r>
            <a:r>
              <a:rPr lang="sl-SI" dirty="0"/>
              <a:t>prejšnji uri smo ugotovili, da lahko požar povzroči kratek stik električnega toka</a:t>
            </a:r>
            <a:r>
              <a:rPr lang="sl-SI" dirty="0" smtClean="0"/>
              <a:t>.</a:t>
            </a:r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r>
              <a:rPr lang="sl-SI" dirty="0"/>
              <a:t>Ravno tako so nevarne vnetljive snovi, kot npr. bencin.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Poznaš znak za hitro vnetljive/gorljive snovi? 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394" y="2261814"/>
            <a:ext cx="5894566" cy="195506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072" y="3526355"/>
            <a:ext cx="2736408" cy="274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10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FF0000"/>
                </a:solidFill>
              </a:rPr>
              <a:t>IGRANJE Z OGNJEM JE STROGO PREPOVEDANO! </a:t>
            </a:r>
          </a:p>
          <a:p>
            <a:endParaRPr lang="sl-SI" dirty="0">
              <a:solidFill>
                <a:srgbClr val="FF0000"/>
              </a:solidFill>
            </a:endParaRPr>
          </a:p>
          <a:p>
            <a:r>
              <a:rPr lang="sl-SI" dirty="0"/>
              <a:t>V javnih ustanovah, kot je šola, imamo vedno na razpolago gasilne aparate. </a:t>
            </a:r>
            <a:endParaRPr lang="sl-SI" dirty="0" smtClean="0"/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Te </a:t>
            </a:r>
            <a:r>
              <a:rPr lang="sl-SI" dirty="0"/>
              <a:t>je priporočljivo imeti tudi doma. </a:t>
            </a:r>
            <a:endParaRPr lang="sl-SI" dirty="0" smtClean="0"/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</a:t>
            </a:r>
            <a:r>
              <a:rPr lang="sl-SI" dirty="0"/>
              <a:t>Z njimi lahko takoj začnemo ustrezno gasiti požar. </a:t>
            </a:r>
            <a:endParaRPr lang="sl-SI" dirty="0" smtClean="0"/>
          </a:p>
          <a:p>
            <a:pPr marL="0" indent="0">
              <a:buNone/>
            </a:pPr>
            <a:endParaRPr lang="sl-SI" dirty="0" smtClean="0"/>
          </a:p>
          <a:p>
            <a:r>
              <a:rPr lang="sl-SI" dirty="0"/>
              <a:t>Pri tem moramo tudi v čim krajšem času poklicati gasilce. </a:t>
            </a:r>
            <a:endParaRPr lang="sl-SI" dirty="0" smtClean="0"/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</a:t>
            </a:r>
            <a:r>
              <a:rPr lang="sl-SI" dirty="0"/>
              <a:t>Veš na katero številko moraš poklicati? </a:t>
            </a:r>
            <a:endParaRPr lang="sl-SI" dirty="0" smtClean="0"/>
          </a:p>
          <a:p>
            <a:endParaRPr lang="sl-SI" dirty="0">
              <a:solidFill>
                <a:srgbClr val="002060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7854" y="3871523"/>
            <a:ext cx="2259040" cy="221681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681" y="121761"/>
            <a:ext cx="4275904" cy="285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55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1" y="0"/>
            <a:ext cx="10614991" cy="1293028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33508" y="1439187"/>
            <a:ext cx="10820400" cy="507293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l-SI" dirty="0"/>
              <a:t>Pri kuhanju </a:t>
            </a:r>
            <a:r>
              <a:rPr lang="sl-SI" dirty="0" smtClean="0"/>
              <a:t>tudi lahko nastane </a:t>
            </a:r>
            <a:r>
              <a:rPr lang="sl-SI" dirty="0"/>
              <a:t>požar. </a:t>
            </a:r>
            <a:endParaRPr lang="sl-SI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sl-SI" dirty="0"/>
              <a:t> </a:t>
            </a:r>
            <a:r>
              <a:rPr lang="sl-SI" dirty="0" smtClean="0"/>
              <a:t>  </a:t>
            </a:r>
            <a:r>
              <a:rPr lang="sl-SI" dirty="0"/>
              <a:t>Nevarnost predstavlja goreče olje</a:t>
            </a:r>
            <a:r>
              <a:rPr lang="sl-SI" dirty="0" smtClean="0"/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l-SI" dirty="0" smtClean="0"/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l-SI" dirty="0"/>
              <a:t> </a:t>
            </a:r>
            <a:r>
              <a:rPr lang="sl-SI" dirty="0" smtClean="0"/>
              <a:t>  </a:t>
            </a:r>
            <a:r>
              <a:rPr lang="sl-SI" dirty="0" smtClean="0">
                <a:solidFill>
                  <a:srgbClr val="FF0000"/>
                </a:solidFill>
              </a:rPr>
              <a:t>TEGA NE SMEMO NIKOLI GASITI Z VODO,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l-SI" dirty="0" smtClean="0">
                <a:solidFill>
                  <a:srgbClr val="FF0000"/>
                </a:solidFill>
              </a:rPr>
              <a:t>   SAJ LAHKO PRI TEM NASTANE EKSPLOZIJA!</a:t>
            </a:r>
          </a:p>
          <a:p>
            <a:pPr marL="0" indent="0">
              <a:lnSpc>
                <a:spcPct val="100000"/>
              </a:lnSpc>
              <a:buNone/>
            </a:pPr>
            <a:endParaRPr lang="sl-SI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sl-SI" dirty="0">
                <a:solidFill>
                  <a:srgbClr val="FF0000"/>
                </a:solidFill>
              </a:rPr>
              <a:t> </a:t>
            </a:r>
            <a:r>
              <a:rPr lang="sl-SI" dirty="0" smtClean="0">
                <a:solidFill>
                  <a:srgbClr val="FF0000"/>
                </a:solidFill>
              </a:rPr>
              <a:t>  </a:t>
            </a:r>
            <a:r>
              <a:rPr lang="sl-SI" dirty="0"/>
              <a:t>Pogasiš ga tako, da posodo pokriješ </a:t>
            </a:r>
            <a:endParaRPr lang="sl-SI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sl-SI" dirty="0"/>
              <a:t> </a:t>
            </a:r>
            <a:r>
              <a:rPr lang="sl-SI" dirty="0" smtClean="0"/>
              <a:t>  s </a:t>
            </a:r>
            <a:r>
              <a:rPr lang="sl-SI" dirty="0"/>
              <a:t>pokrovko, ali krpo/odejo.</a:t>
            </a:r>
            <a:endParaRPr lang="sl-SI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l-SI" dirty="0"/>
          </a:p>
        </p:txBody>
      </p:sp>
      <p:sp>
        <p:nvSpPr>
          <p:cNvPr id="6" name="AutoShape 2" descr="Štirje načini, da se bo maslo hitreje zmehčalo - Odprta kuhinja"/>
          <p:cNvSpPr>
            <a:spLocks noChangeAspect="1" noChangeArrowheads="1"/>
          </p:cNvSpPr>
          <p:nvPr/>
        </p:nvSpPr>
        <p:spPr bwMode="auto">
          <a:xfrm>
            <a:off x="155575" y="-838200"/>
            <a:ext cx="233362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7" name="AutoShape 4" descr="Štirje načini, da se bo maslo hitreje zmehčalo - Odprta kuhinja"/>
          <p:cNvSpPr>
            <a:spLocks noChangeAspect="1" noChangeArrowheads="1"/>
          </p:cNvSpPr>
          <p:nvPr/>
        </p:nvSpPr>
        <p:spPr bwMode="auto">
          <a:xfrm>
            <a:off x="307975" y="-685800"/>
            <a:ext cx="233362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19" y="1978828"/>
            <a:ext cx="5035498" cy="335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28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8610600" cy="1293028"/>
          </a:xfrm>
        </p:spPr>
        <p:txBody>
          <a:bodyPr/>
          <a:lstStyle/>
          <a:p>
            <a:r>
              <a:rPr lang="sl-SI" dirty="0" smtClean="0"/>
              <a:t>ZASTRUPITVE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85800" y="1399430"/>
            <a:ext cx="10820400" cy="5128591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endParaRPr lang="sl-SI" dirty="0" smtClean="0"/>
          </a:p>
          <a:p>
            <a:pPr>
              <a:lnSpc>
                <a:spcPct val="100000"/>
              </a:lnSpc>
            </a:pPr>
            <a:r>
              <a:rPr lang="sl-SI" dirty="0" smtClean="0"/>
              <a:t>Najpogosteje </a:t>
            </a:r>
            <a:r>
              <a:rPr lang="sl-SI" dirty="0"/>
              <a:t>se doma zastrupimo s hrano </a:t>
            </a:r>
            <a:endParaRPr lang="sl-SI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sl-SI" dirty="0"/>
              <a:t> </a:t>
            </a:r>
            <a:r>
              <a:rPr lang="sl-SI" dirty="0" smtClean="0"/>
              <a:t>  </a:t>
            </a:r>
            <a:r>
              <a:rPr lang="sl-SI" dirty="0"/>
              <a:t>N</a:t>
            </a:r>
            <a:r>
              <a:rPr lang="sl-SI" dirty="0" smtClean="0"/>
              <a:t>eužitno</a:t>
            </a:r>
            <a:r>
              <a:rPr lang="sl-SI" dirty="0"/>
              <a:t>, pokvarjeno hrano, </a:t>
            </a:r>
            <a:endParaRPr lang="sl-SI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sl-SI" dirty="0"/>
              <a:t> </a:t>
            </a:r>
            <a:r>
              <a:rPr lang="sl-SI" dirty="0" smtClean="0"/>
              <a:t>  lahko </a:t>
            </a:r>
            <a:r>
              <a:rPr lang="sl-SI" dirty="0"/>
              <a:t>pa tudi s strupenimi gobami). </a:t>
            </a:r>
            <a:endParaRPr lang="sl-SI" dirty="0" smtClean="0"/>
          </a:p>
          <a:p>
            <a:pPr marL="0" indent="0">
              <a:lnSpc>
                <a:spcPct val="100000"/>
              </a:lnSpc>
              <a:buNone/>
            </a:pPr>
            <a:endParaRPr lang="sl-SI" dirty="0" smtClean="0"/>
          </a:p>
          <a:p>
            <a:pPr marL="0" indent="0">
              <a:lnSpc>
                <a:spcPct val="100000"/>
              </a:lnSpc>
              <a:buNone/>
            </a:pPr>
            <a:endParaRPr lang="sl-SI" dirty="0" smtClean="0"/>
          </a:p>
          <a:p>
            <a:pPr marL="0" indent="0">
              <a:lnSpc>
                <a:spcPct val="100000"/>
              </a:lnSpc>
              <a:buNone/>
            </a:pPr>
            <a:endParaRPr lang="sl-SI" dirty="0"/>
          </a:p>
          <a:p>
            <a:pPr marL="0" indent="0">
              <a:lnSpc>
                <a:spcPct val="100000"/>
              </a:lnSpc>
              <a:buNone/>
            </a:pPr>
            <a:endParaRPr lang="sl-SI" dirty="0" smtClean="0"/>
          </a:p>
          <a:p>
            <a:pPr marL="0" indent="0">
              <a:lnSpc>
                <a:spcPct val="100000"/>
              </a:lnSpc>
              <a:buNone/>
            </a:pPr>
            <a:endParaRPr lang="sl-SI" dirty="0"/>
          </a:p>
          <a:p>
            <a:pPr marL="0" indent="0">
              <a:lnSpc>
                <a:spcPct val="100000"/>
              </a:lnSpc>
              <a:buNone/>
            </a:pPr>
            <a:endParaRPr lang="sl-SI" dirty="0" smtClean="0"/>
          </a:p>
          <a:p>
            <a:pPr marL="0" indent="0">
              <a:lnSpc>
                <a:spcPct val="100000"/>
              </a:lnSpc>
              <a:buNone/>
            </a:pPr>
            <a:endParaRPr lang="sl-SI" dirty="0"/>
          </a:p>
          <a:p>
            <a:pPr>
              <a:lnSpc>
                <a:spcPct val="100000"/>
              </a:lnSpc>
            </a:pPr>
            <a:r>
              <a:rPr lang="sl-SI" dirty="0" smtClean="0"/>
              <a:t>Plesniv </a:t>
            </a:r>
            <a:r>
              <a:rPr lang="sl-SI" dirty="0"/>
              <a:t>kruh in jogurte zavržemo, saj tudi za živali niso užitni.</a:t>
            </a:r>
            <a:endParaRPr lang="sl-SI" dirty="0" smtClean="0"/>
          </a:p>
          <a:p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189" y="3462218"/>
            <a:ext cx="2601159" cy="1853326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58" y="3462218"/>
            <a:ext cx="2883012" cy="1920815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52731" y="3525829"/>
            <a:ext cx="3301696" cy="185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48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8610600" cy="1293028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85800" y="1478944"/>
            <a:ext cx="10820400" cy="520015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l-SI" dirty="0"/>
              <a:t>Pozorni moramo biti tudi pri surovi perutnini, saj lahko vsebuje bakterije salmonele. </a:t>
            </a:r>
            <a:endParaRPr lang="sl-SI" dirty="0" smtClean="0"/>
          </a:p>
          <a:p>
            <a:pPr marL="0" indent="0">
              <a:lnSpc>
                <a:spcPct val="100000"/>
              </a:lnSpc>
              <a:buNone/>
            </a:pPr>
            <a:endParaRPr lang="sl-SI" dirty="0"/>
          </a:p>
          <a:p>
            <a:pPr marL="0" indent="0">
              <a:lnSpc>
                <a:spcPct val="100000"/>
              </a:lnSpc>
              <a:buNone/>
            </a:pPr>
            <a:r>
              <a:rPr lang="sl-SI" dirty="0"/>
              <a:t>   S SALMONELO se lahko zastrupimo, če zaužijemo premalo pečeno piščančje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l-SI" dirty="0"/>
              <a:t>   meso, ki je okuženo s salmonelo – pri okužbi bruhamo in dobimo vročino.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l-SI" dirty="0"/>
              <a:t>   Pri tem moremo obvezno do zdravnika </a:t>
            </a:r>
            <a:endParaRPr lang="sl-SI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sl-SI" dirty="0"/>
              <a:t> </a:t>
            </a:r>
            <a:r>
              <a:rPr lang="sl-SI" dirty="0" smtClean="0"/>
              <a:t>  in </a:t>
            </a:r>
            <a:r>
              <a:rPr lang="sl-SI" dirty="0"/>
              <a:t>tudi na zdravljenje v bolnišnico.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l-SI" dirty="0"/>
              <a:t>   </a:t>
            </a:r>
            <a:endParaRPr lang="sl-SI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sl-SI" dirty="0" smtClean="0"/>
              <a:t>   Da </a:t>
            </a:r>
            <a:r>
              <a:rPr lang="sl-SI" dirty="0"/>
              <a:t>bi to preprečili, moramo paziti na higieno v kuhinji. </a:t>
            </a:r>
            <a:endParaRPr lang="sl-SI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sl-SI" dirty="0"/>
              <a:t> </a:t>
            </a:r>
            <a:r>
              <a:rPr lang="sl-SI" dirty="0" smtClean="0"/>
              <a:t>  Nože </a:t>
            </a:r>
            <a:r>
              <a:rPr lang="sl-SI" dirty="0"/>
              <a:t>in </a:t>
            </a:r>
            <a:r>
              <a:rPr lang="sl-SI" dirty="0" smtClean="0"/>
              <a:t>deske uporabljamo </a:t>
            </a:r>
            <a:r>
              <a:rPr lang="sl-SI" dirty="0"/>
              <a:t>ločeno za rezanje </a:t>
            </a:r>
            <a:endParaRPr lang="sl-SI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sl-SI" dirty="0"/>
              <a:t> </a:t>
            </a:r>
            <a:r>
              <a:rPr lang="sl-SI" dirty="0" smtClean="0"/>
              <a:t>  mesa </a:t>
            </a:r>
            <a:r>
              <a:rPr lang="sl-SI" dirty="0"/>
              <a:t>ter sveže zelenjave. </a:t>
            </a:r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467" y="3761912"/>
            <a:ext cx="1889988" cy="261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9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8610600" cy="1293028"/>
          </a:xfrm>
        </p:spPr>
        <p:txBody>
          <a:bodyPr/>
          <a:lstStyle/>
          <a:p>
            <a:r>
              <a:rPr lang="sl-SI" dirty="0"/>
              <a:t>Zastrupimo se lahko tudi s</a:t>
            </a:r>
            <a:r>
              <a:rPr lang="sl-SI" dirty="0" smtClean="0"/>
              <a:t>:</a:t>
            </a:r>
            <a:endParaRPr lang="sl-SI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928" y="4502551"/>
            <a:ext cx="1406516" cy="1945957"/>
          </a:xfrm>
          <a:prstGeom prst="rect">
            <a:avLst/>
          </a:prstGeom>
        </p:spPr>
      </p:pic>
      <p:sp>
        <p:nvSpPr>
          <p:cNvPr id="9" name="Označba mesta vsebine 8"/>
          <p:cNvSpPr>
            <a:spLocks noGrp="1"/>
          </p:cNvSpPr>
          <p:nvPr>
            <p:ph idx="1"/>
          </p:nvPr>
        </p:nvSpPr>
        <p:spPr>
          <a:xfrm>
            <a:off x="685800" y="1470992"/>
            <a:ext cx="10820400" cy="5247860"/>
          </a:xfrm>
        </p:spPr>
        <p:txBody>
          <a:bodyPr/>
          <a:lstStyle/>
          <a:p>
            <a:r>
              <a:rPr lang="sl-SI" dirty="0" smtClean="0"/>
              <a:t>Čistili</a:t>
            </a:r>
          </a:p>
          <a:p>
            <a:endParaRPr lang="sl-SI" dirty="0"/>
          </a:p>
          <a:p>
            <a:r>
              <a:rPr lang="sl-SI" dirty="0"/>
              <a:t>U</a:t>
            </a:r>
            <a:r>
              <a:rPr lang="sl-SI" dirty="0" smtClean="0"/>
              <a:t>metnimi gnojili</a:t>
            </a:r>
          </a:p>
          <a:p>
            <a:endParaRPr lang="sl-SI" dirty="0"/>
          </a:p>
          <a:p>
            <a:r>
              <a:rPr lang="sl-SI" dirty="0"/>
              <a:t>I</a:t>
            </a:r>
            <a:r>
              <a:rPr lang="sl-SI" dirty="0" smtClean="0"/>
              <a:t>nsekticidi…</a:t>
            </a:r>
          </a:p>
          <a:p>
            <a:endParaRPr lang="sl-SI" dirty="0"/>
          </a:p>
          <a:p>
            <a:r>
              <a:rPr lang="sl-SI" dirty="0"/>
              <a:t>Take snovi moramo imeti spravljene izven dosega majhnih otrok </a:t>
            </a:r>
            <a:endParaRPr lang="sl-SI" dirty="0" smtClean="0"/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na </a:t>
            </a:r>
            <a:r>
              <a:rPr lang="sl-SI" dirty="0"/>
              <a:t>varnih mestih (višjih policah, zaklenjenih omarah</a:t>
            </a:r>
            <a:r>
              <a:rPr lang="sl-SI" dirty="0" smtClean="0"/>
              <a:t>).</a:t>
            </a:r>
          </a:p>
          <a:p>
            <a:r>
              <a:rPr lang="sl-SI" dirty="0"/>
              <a:t>Pri zaužitju strupenih snovi lahko pride do poškodb </a:t>
            </a:r>
            <a:endParaRPr lang="sl-SI" dirty="0" smtClean="0"/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prebavnega </a:t>
            </a:r>
            <a:r>
              <a:rPr lang="sl-SI" dirty="0"/>
              <a:t>trakta in zastrupitev. </a:t>
            </a:r>
            <a:endParaRPr lang="sl-SI" dirty="0" smtClean="0"/>
          </a:p>
          <a:p>
            <a:pPr marL="0" indent="0">
              <a:buNone/>
            </a:pPr>
            <a:endParaRPr lang="sl-SI" dirty="0" smtClean="0"/>
          </a:p>
          <a:p>
            <a:r>
              <a:rPr lang="sl-SI" dirty="0"/>
              <a:t>Če se to zgodi, moramo takoj obiskati zdravnika.</a:t>
            </a:r>
          </a:p>
          <a:p>
            <a:pPr marL="0" indent="0">
              <a:buNone/>
            </a:pPr>
            <a:endParaRPr lang="sl-SI" dirty="0"/>
          </a:p>
          <a:p>
            <a:endParaRPr lang="sl-SI" dirty="0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820" y="1470992"/>
            <a:ext cx="1873857" cy="1317556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939" y="1379593"/>
            <a:ext cx="2125919" cy="1610098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293028"/>
            <a:ext cx="2182844" cy="166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9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ed pare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TM04033937[[fn=Sled pare]]</Template>
  <TotalTime>250</TotalTime>
  <Words>955</Words>
  <Application>Microsoft Office PowerPoint</Application>
  <PresentationFormat>Širokozaslonsko</PresentationFormat>
  <Paragraphs>151</Paragraphs>
  <Slides>17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17</vt:i4>
      </vt:variant>
    </vt:vector>
  </HeadingPairs>
  <TitlesOfParts>
    <vt:vector size="21" baseType="lpstr">
      <vt:lpstr>Arial</vt:lpstr>
      <vt:lpstr>Century Gothic</vt:lpstr>
      <vt:lpstr>Comic Sans MS</vt:lpstr>
      <vt:lpstr>Sled pare</vt:lpstr>
      <vt:lpstr>PowerPointova predstavitev</vt:lpstr>
      <vt:lpstr>Tudi doma se lahko ponesrečimo</vt:lpstr>
      <vt:lpstr>POŽARI</vt:lpstr>
      <vt:lpstr>PowerPointova predstavitev</vt:lpstr>
      <vt:lpstr>PowerPointova predstavitev</vt:lpstr>
      <vt:lpstr>PowerPointova predstavitev</vt:lpstr>
      <vt:lpstr>ZASTRUPITVE</vt:lpstr>
      <vt:lpstr>PowerPointova predstavitev</vt:lpstr>
      <vt:lpstr>Zastrupimo se lahko tudi s:</vt:lpstr>
      <vt:lpstr>PowerPointova predstavitev</vt:lpstr>
      <vt:lpstr>PIKI ŽUŽELK</vt:lpstr>
      <vt:lpstr>PowerPointova predstavitev</vt:lpstr>
      <vt:lpstr>Ugrizi klopov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Tudi doma se lahko ponesrečimo</dc:title>
  <dc:creator>Windows User</dc:creator>
  <cp:lastModifiedBy>Windows User</cp:lastModifiedBy>
  <cp:revision>118</cp:revision>
  <dcterms:created xsi:type="dcterms:W3CDTF">2020-12-06T10:02:49Z</dcterms:created>
  <dcterms:modified xsi:type="dcterms:W3CDTF">2020-12-15T14:47:16Z</dcterms:modified>
</cp:coreProperties>
</file>