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</p:sldIdLst>
  <p:sldSz cx="9144000" cy="6858000" type="screen4x3"/>
  <p:notesSz cx="6858000" cy="9144000"/>
  <p:defaultTextStyle>
    <a:defPPr lvl="0">
      <a:defRPr lang="sl-SI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F41E-00E7-4411-8C07-5AECE49C059B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E70F41E-00E7-4411-8C07-5AECE49C059B}" type="datetimeFigureOut">
              <a:rPr lang="sl-SI" smtClean="0"/>
              <a:t>16. 12. 2020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1D7F898-73D2-4159-A136-7BB673A586F6}" type="slidenum">
              <a:rPr lang="sl-SI" smtClean="0"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5.RAZRED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PISNO MNOŽENJE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545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SPOMNIMO SE IZRAZOV PRI MNOŽENJU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sl-SI" dirty="0"/>
          </a:p>
          <a:p>
            <a:pPr marL="114300" indent="0" algn="ctr">
              <a:buNone/>
            </a:pPr>
            <a:r>
              <a:rPr lang="sl-SI" sz="7200" b="1" dirty="0"/>
              <a:t>  3 · 4 = 12</a:t>
            </a:r>
            <a:endParaRPr lang="sl-SI" sz="7200" dirty="0"/>
          </a:p>
          <a:p>
            <a:pPr marL="114300" indent="0">
              <a:buNone/>
            </a:pPr>
            <a:r>
              <a:rPr lang="sl-SI" sz="3600" b="1" dirty="0" smtClean="0"/>
              <a:t> </a:t>
            </a:r>
            <a:r>
              <a:rPr lang="sl-SI" sz="3200" b="1" dirty="0" smtClean="0"/>
              <a:t>množenec </a:t>
            </a:r>
            <a:r>
              <a:rPr lang="sl-SI" sz="3200" b="1" dirty="0"/>
              <a:t>· </a:t>
            </a:r>
            <a:r>
              <a:rPr lang="sl-SI" sz="3200" b="1" dirty="0" smtClean="0"/>
              <a:t>  množitelj  </a:t>
            </a:r>
            <a:r>
              <a:rPr lang="sl-SI" sz="3200" b="1" dirty="0"/>
              <a:t>=   </a:t>
            </a:r>
            <a:r>
              <a:rPr lang="sl-SI" sz="3200" b="1" dirty="0" smtClean="0"/>
              <a:t>zmnožek</a:t>
            </a:r>
            <a:endParaRPr lang="sl-SI" sz="3200" dirty="0"/>
          </a:p>
          <a:p>
            <a:pPr marL="114300" indent="0">
              <a:buNone/>
            </a:pPr>
            <a:r>
              <a:rPr lang="sl-SI" sz="3600" b="1" dirty="0" smtClean="0"/>
              <a:t>                            </a:t>
            </a:r>
            <a:r>
              <a:rPr lang="sl-SI" sz="3600" b="1" dirty="0"/>
              <a:t>ali</a:t>
            </a:r>
            <a:endParaRPr lang="sl-SI" sz="3600" dirty="0"/>
          </a:p>
          <a:p>
            <a:pPr marL="114300" indent="0">
              <a:buNone/>
            </a:pPr>
            <a:r>
              <a:rPr lang="sl-SI" sz="3200" b="1" dirty="0" smtClean="0"/>
              <a:t>         </a:t>
            </a:r>
            <a:r>
              <a:rPr lang="sl-SI" sz="3200" b="1" dirty="0"/>
              <a:t>faktor  ·   faktor      </a:t>
            </a:r>
            <a:r>
              <a:rPr lang="sl-SI" sz="3200" b="1" dirty="0" smtClean="0"/>
              <a:t> =   produkt</a:t>
            </a:r>
            <a:endParaRPr lang="sl-SI" sz="32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6932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l-SI" sz="2500" dirty="0" smtClean="0"/>
              <a:t>Pisno množenje dvomestnega števila z enomestnim številom</a:t>
            </a:r>
            <a:r>
              <a:rPr lang="sl-SI" sz="2000" dirty="0" smtClean="0"/>
              <a:t/>
            </a:r>
            <a:br>
              <a:rPr lang="sl-SI" sz="2000" dirty="0" smtClean="0"/>
            </a:br>
            <a:endParaRPr lang="sl-SI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3" t="34925" r="60227" b="42503"/>
          <a:stretch/>
        </p:blipFill>
        <p:spPr bwMode="auto">
          <a:xfrm>
            <a:off x="1740845" y="3129029"/>
            <a:ext cx="4078133" cy="317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aven puščični povezovalnik 5"/>
          <p:cNvCxnSpPr/>
          <p:nvPr/>
        </p:nvCxnSpPr>
        <p:spPr>
          <a:xfrm flipH="1">
            <a:off x="2375755" y="2452514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Krožna puščica 14"/>
          <p:cNvSpPr/>
          <p:nvPr/>
        </p:nvSpPr>
        <p:spPr>
          <a:xfrm flipH="1">
            <a:off x="3828441" y="3640944"/>
            <a:ext cx="1188132" cy="936104"/>
          </a:xfrm>
          <a:prstGeom prst="circular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cxnSp>
        <p:nvCxnSpPr>
          <p:cNvPr id="20" name="Raven puščični povezovalnik 19"/>
          <p:cNvCxnSpPr/>
          <p:nvPr/>
        </p:nvCxnSpPr>
        <p:spPr>
          <a:xfrm>
            <a:off x="3995936" y="4538948"/>
            <a:ext cx="100811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aven puščični povezovalnik 21"/>
          <p:cNvCxnSpPr/>
          <p:nvPr/>
        </p:nvCxnSpPr>
        <p:spPr>
          <a:xfrm>
            <a:off x="3167843" y="4615148"/>
            <a:ext cx="1224136" cy="4236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ravokotnik 2"/>
          <p:cNvSpPr/>
          <p:nvPr/>
        </p:nvSpPr>
        <p:spPr>
          <a:xfrm>
            <a:off x="2813060" y="1936836"/>
            <a:ext cx="3157837" cy="3548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SMER MNOŽENJA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10" name="Krožna puščica 9"/>
          <p:cNvSpPr/>
          <p:nvPr/>
        </p:nvSpPr>
        <p:spPr>
          <a:xfrm flipH="1">
            <a:off x="3074968" y="2844160"/>
            <a:ext cx="2327332" cy="2087852"/>
          </a:xfrm>
          <a:prstGeom prst="circular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3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1" t="34189" r="60369" b="42187"/>
          <a:stretch/>
        </p:blipFill>
        <p:spPr bwMode="auto">
          <a:xfrm>
            <a:off x="2049255" y="2159285"/>
            <a:ext cx="4223676" cy="350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avzdol ukrivljena puščica 3"/>
          <p:cNvSpPr/>
          <p:nvPr/>
        </p:nvSpPr>
        <p:spPr>
          <a:xfrm flipH="1">
            <a:off x="4067260" y="2508884"/>
            <a:ext cx="1748586" cy="795300"/>
          </a:xfrm>
          <a:prstGeom prst="curved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5" name="Navzdol ukrivljena puščica 4"/>
          <p:cNvSpPr/>
          <p:nvPr/>
        </p:nvSpPr>
        <p:spPr>
          <a:xfrm flipH="1">
            <a:off x="3367574" y="2368080"/>
            <a:ext cx="2448272" cy="936104"/>
          </a:xfrm>
          <a:prstGeom prst="curved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cxnSp>
        <p:nvCxnSpPr>
          <p:cNvPr id="6" name="Raven puščični povezovalnik 5"/>
          <p:cNvCxnSpPr/>
          <p:nvPr/>
        </p:nvCxnSpPr>
        <p:spPr>
          <a:xfrm>
            <a:off x="4425519" y="3805028"/>
            <a:ext cx="108012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uščični povezovalnik 7"/>
          <p:cNvCxnSpPr/>
          <p:nvPr/>
        </p:nvCxnSpPr>
        <p:spPr>
          <a:xfrm>
            <a:off x="3740325" y="3896253"/>
            <a:ext cx="1007876" cy="260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ročno 8"/>
          <p:cNvSpPr/>
          <p:nvPr/>
        </p:nvSpPr>
        <p:spPr>
          <a:xfrm>
            <a:off x="3514334" y="3556996"/>
            <a:ext cx="267336" cy="346471"/>
          </a:xfrm>
          <a:custGeom>
            <a:avLst/>
            <a:gdLst>
              <a:gd name="connsiteX0" fmla="*/ 156500 w 267336"/>
              <a:gd name="connsiteY0" fmla="*/ 41671 h 346471"/>
              <a:gd name="connsiteX1" fmla="*/ 45664 w 267336"/>
              <a:gd name="connsiteY1" fmla="*/ 41671 h 346471"/>
              <a:gd name="connsiteX2" fmla="*/ 17954 w 267336"/>
              <a:gd name="connsiteY2" fmla="*/ 69380 h 346471"/>
              <a:gd name="connsiteX3" fmla="*/ 17954 w 267336"/>
              <a:gd name="connsiteY3" fmla="*/ 249489 h 346471"/>
              <a:gd name="connsiteX4" fmla="*/ 31809 w 267336"/>
              <a:gd name="connsiteY4" fmla="*/ 291052 h 346471"/>
              <a:gd name="connsiteX5" fmla="*/ 73373 w 267336"/>
              <a:gd name="connsiteY5" fmla="*/ 318761 h 346471"/>
              <a:gd name="connsiteX6" fmla="*/ 101082 w 267336"/>
              <a:gd name="connsiteY6" fmla="*/ 346471 h 346471"/>
              <a:gd name="connsiteX7" fmla="*/ 239627 w 267336"/>
              <a:gd name="connsiteY7" fmla="*/ 291052 h 346471"/>
              <a:gd name="connsiteX8" fmla="*/ 267336 w 267336"/>
              <a:gd name="connsiteY8" fmla="*/ 207925 h 346471"/>
              <a:gd name="connsiteX9" fmla="*/ 253482 w 267336"/>
              <a:gd name="connsiteY9" fmla="*/ 124798 h 346471"/>
              <a:gd name="connsiteX10" fmla="*/ 239627 w 267336"/>
              <a:gd name="connsiteY10" fmla="*/ 83234 h 346471"/>
              <a:gd name="connsiteX11" fmla="*/ 156500 w 267336"/>
              <a:gd name="connsiteY11" fmla="*/ 55525 h 346471"/>
              <a:gd name="connsiteX12" fmla="*/ 45664 w 267336"/>
              <a:gd name="connsiteY12" fmla="*/ 107 h 346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336" h="346471">
                <a:moveTo>
                  <a:pt x="156500" y="41671"/>
                </a:moveTo>
                <a:cubicBezTo>
                  <a:pt x="107252" y="31821"/>
                  <a:pt x="88267" y="16109"/>
                  <a:pt x="45664" y="41671"/>
                </a:cubicBezTo>
                <a:cubicBezTo>
                  <a:pt x="34463" y="48392"/>
                  <a:pt x="27191" y="60144"/>
                  <a:pt x="17954" y="69380"/>
                </a:cubicBezTo>
                <a:cubicBezTo>
                  <a:pt x="-8802" y="149650"/>
                  <a:pt x="-2993" y="113332"/>
                  <a:pt x="17954" y="249489"/>
                </a:cubicBezTo>
                <a:cubicBezTo>
                  <a:pt x="20175" y="263923"/>
                  <a:pt x="22686" y="279648"/>
                  <a:pt x="31809" y="291052"/>
                </a:cubicBezTo>
                <a:cubicBezTo>
                  <a:pt x="42211" y="304054"/>
                  <a:pt x="60371" y="308359"/>
                  <a:pt x="73373" y="318761"/>
                </a:cubicBezTo>
                <a:cubicBezTo>
                  <a:pt x="83573" y="326921"/>
                  <a:pt x="91846" y="337234"/>
                  <a:pt x="101082" y="346471"/>
                </a:cubicBezTo>
                <a:cubicBezTo>
                  <a:pt x="165441" y="337277"/>
                  <a:pt x="206185" y="351248"/>
                  <a:pt x="239627" y="291052"/>
                </a:cubicBezTo>
                <a:cubicBezTo>
                  <a:pt x="253811" y="265520"/>
                  <a:pt x="267336" y="207925"/>
                  <a:pt x="267336" y="207925"/>
                </a:cubicBezTo>
                <a:cubicBezTo>
                  <a:pt x="262718" y="180216"/>
                  <a:pt x="259576" y="152220"/>
                  <a:pt x="253482" y="124798"/>
                </a:cubicBezTo>
                <a:cubicBezTo>
                  <a:pt x="250314" y="110542"/>
                  <a:pt x="251511" y="91722"/>
                  <a:pt x="239627" y="83234"/>
                </a:cubicBezTo>
                <a:cubicBezTo>
                  <a:pt x="215860" y="66257"/>
                  <a:pt x="180802" y="71727"/>
                  <a:pt x="156500" y="55525"/>
                </a:cubicBezTo>
                <a:cubicBezTo>
                  <a:pt x="65688" y="-5016"/>
                  <a:pt x="106675" y="107"/>
                  <a:pt x="45664" y="10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ostoročno 11"/>
          <p:cNvSpPr/>
          <p:nvPr/>
        </p:nvSpPr>
        <p:spPr>
          <a:xfrm>
            <a:off x="2649144" y="3573872"/>
            <a:ext cx="267336" cy="346471"/>
          </a:xfrm>
          <a:custGeom>
            <a:avLst/>
            <a:gdLst>
              <a:gd name="connsiteX0" fmla="*/ 156500 w 267336"/>
              <a:gd name="connsiteY0" fmla="*/ 41671 h 346471"/>
              <a:gd name="connsiteX1" fmla="*/ 45664 w 267336"/>
              <a:gd name="connsiteY1" fmla="*/ 41671 h 346471"/>
              <a:gd name="connsiteX2" fmla="*/ 17954 w 267336"/>
              <a:gd name="connsiteY2" fmla="*/ 69380 h 346471"/>
              <a:gd name="connsiteX3" fmla="*/ 17954 w 267336"/>
              <a:gd name="connsiteY3" fmla="*/ 249489 h 346471"/>
              <a:gd name="connsiteX4" fmla="*/ 31809 w 267336"/>
              <a:gd name="connsiteY4" fmla="*/ 291052 h 346471"/>
              <a:gd name="connsiteX5" fmla="*/ 73373 w 267336"/>
              <a:gd name="connsiteY5" fmla="*/ 318761 h 346471"/>
              <a:gd name="connsiteX6" fmla="*/ 101082 w 267336"/>
              <a:gd name="connsiteY6" fmla="*/ 346471 h 346471"/>
              <a:gd name="connsiteX7" fmla="*/ 239627 w 267336"/>
              <a:gd name="connsiteY7" fmla="*/ 291052 h 346471"/>
              <a:gd name="connsiteX8" fmla="*/ 267336 w 267336"/>
              <a:gd name="connsiteY8" fmla="*/ 207925 h 346471"/>
              <a:gd name="connsiteX9" fmla="*/ 253482 w 267336"/>
              <a:gd name="connsiteY9" fmla="*/ 124798 h 346471"/>
              <a:gd name="connsiteX10" fmla="*/ 239627 w 267336"/>
              <a:gd name="connsiteY10" fmla="*/ 83234 h 346471"/>
              <a:gd name="connsiteX11" fmla="*/ 156500 w 267336"/>
              <a:gd name="connsiteY11" fmla="*/ 55525 h 346471"/>
              <a:gd name="connsiteX12" fmla="*/ 45664 w 267336"/>
              <a:gd name="connsiteY12" fmla="*/ 107 h 346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336" h="346471">
                <a:moveTo>
                  <a:pt x="156500" y="41671"/>
                </a:moveTo>
                <a:cubicBezTo>
                  <a:pt x="107252" y="31821"/>
                  <a:pt x="88267" y="16109"/>
                  <a:pt x="45664" y="41671"/>
                </a:cubicBezTo>
                <a:cubicBezTo>
                  <a:pt x="34463" y="48392"/>
                  <a:pt x="27191" y="60144"/>
                  <a:pt x="17954" y="69380"/>
                </a:cubicBezTo>
                <a:cubicBezTo>
                  <a:pt x="-8802" y="149650"/>
                  <a:pt x="-2993" y="113332"/>
                  <a:pt x="17954" y="249489"/>
                </a:cubicBezTo>
                <a:cubicBezTo>
                  <a:pt x="20175" y="263923"/>
                  <a:pt x="22686" y="279648"/>
                  <a:pt x="31809" y="291052"/>
                </a:cubicBezTo>
                <a:cubicBezTo>
                  <a:pt x="42211" y="304054"/>
                  <a:pt x="60371" y="308359"/>
                  <a:pt x="73373" y="318761"/>
                </a:cubicBezTo>
                <a:cubicBezTo>
                  <a:pt x="83573" y="326921"/>
                  <a:pt x="91846" y="337234"/>
                  <a:pt x="101082" y="346471"/>
                </a:cubicBezTo>
                <a:cubicBezTo>
                  <a:pt x="165441" y="337277"/>
                  <a:pt x="206185" y="351248"/>
                  <a:pt x="239627" y="291052"/>
                </a:cubicBezTo>
                <a:cubicBezTo>
                  <a:pt x="253811" y="265520"/>
                  <a:pt x="267336" y="207925"/>
                  <a:pt x="267336" y="207925"/>
                </a:cubicBezTo>
                <a:cubicBezTo>
                  <a:pt x="262718" y="180216"/>
                  <a:pt x="259576" y="152220"/>
                  <a:pt x="253482" y="124798"/>
                </a:cubicBezTo>
                <a:cubicBezTo>
                  <a:pt x="250314" y="110542"/>
                  <a:pt x="251511" y="91722"/>
                  <a:pt x="239627" y="83234"/>
                </a:cubicBezTo>
                <a:cubicBezTo>
                  <a:pt x="215860" y="66257"/>
                  <a:pt x="180802" y="71727"/>
                  <a:pt x="156500" y="55525"/>
                </a:cubicBezTo>
                <a:cubicBezTo>
                  <a:pt x="65688" y="-5016"/>
                  <a:pt x="106675" y="107"/>
                  <a:pt x="45664" y="10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3" name="Raven puščični povezovalnik 12"/>
          <p:cNvCxnSpPr/>
          <p:nvPr/>
        </p:nvCxnSpPr>
        <p:spPr>
          <a:xfrm>
            <a:off x="2982887" y="3805028"/>
            <a:ext cx="1030710" cy="418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92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Domača naloga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9966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sl-SI" dirty="0" smtClean="0"/>
              <a:t>SZD 1. del, stran 104, 105, 106.</a:t>
            </a:r>
          </a:p>
          <a:p>
            <a:pPr marL="114300" indent="0">
              <a:buNone/>
            </a:pPr>
            <a:r>
              <a:rPr lang="sl-SI" dirty="0" smtClean="0"/>
              <a:t>Kdor želi lahko reši tudi stran 107. </a:t>
            </a:r>
            <a:endParaRPr lang="sl-SI" dirty="0" smtClean="0"/>
          </a:p>
          <a:p>
            <a:pPr marL="114300" indent="0">
              <a:buNone/>
            </a:pPr>
            <a:endParaRPr lang="sl-SI" dirty="0"/>
          </a:p>
          <a:p>
            <a:pPr marL="114300" indent="0">
              <a:buNone/>
            </a:pPr>
            <a:endParaRPr lang="sl-SI" dirty="0" smtClean="0"/>
          </a:p>
          <a:p>
            <a:pPr marL="114300" indent="0">
              <a:buNone/>
            </a:pPr>
            <a:endParaRPr lang="sl-SI" dirty="0"/>
          </a:p>
          <a:p>
            <a:pPr marL="114300" indent="0">
              <a:buNone/>
            </a:pPr>
            <a:endParaRPr lang="sl-SI" dirty="0" smtClean="0"/>
          </a:p>
          <a:p>
            <a:pPr marL="114300" indent="0">
              <a:buNone/>
            </a:pPr>
            <a:endParaRPr lang="sl-SI" dirty="0"/>
          </a:p>
          <a:p>
            <a:pPr marL="114300" indent="0">
              <a:buNone/>
            </a:pPr>
            <a:endParaRPr lang="sl-SI" dirty="0" smtClean="0"/>
          </a:p>
          <a:p>
            <a:pPr marL="114300" indent="0">
              <a:buNone/>
            </a:pPr>
            <a:endParaRPr lang="sl-SI" dirty="0"/>
          </a:p>
          <a:p>
            <a:pPr marL="114300" indent="0">
              <a:buNone/>
            </a:pPr>
            <a:endParaRPr lang="sl-SI" dirty="0" smtClean="0"/>
          </a:p>
          <a:p>
            <a:pPr marL="114300" indent="0">
              <a:buNone/>
            </a:pPr>
            <a:endParaRPr lang="sl-SI" sz="900" i="1" dirty="0" smtClean="0"/>
          </a:p>
          <a:p>
            <a:pPr marL="114300" indent="0">
              <a:buNone/>
            </a:pPr>
            <a:endParaRPr lang="sl-SI" sz="900" i="1" dirty="0"/>
          </a:p>
          <a:p>
            <a:pPr marL="114300" indent="0">
              <a:buNone/>
            </a:pPr>
            <a:endParaRPr lang="sl-SI" sz="900" i="1" dirty="0" smtClean="0"/>
          </a:p>
          <a:p>
            <a:pPr marL="114300" indent="0">
              <a:buNone/>
            </a:pPr>
            <a:endParaRPr lang="sl-SI" sz="900" i="1" dirty="0"/>
          </a:p>
          <a:p>
            <a:pPr marL="114300" indent="0">
              <a:buNone/>
            </a:pPr>
            <a:r>
              <a:rPr lang="sl-SI" sz="900" i="1" dirty="0" smtClean="0"/>
              <a:t>Avtor </a:t>
            </a:r>
            <a:r>
              <a:rPr lang="sl-SI" sz="900" i="1" dirty="0"/>
              <a:t>učne priprave se fotografij in posnetkov na kakršenkoli način ne lasti. Gradivo je namenjeno izključno v izobraževalne namene.</a:t>
            </a:r>
            <a:endParaRPr lang="sl-SI" sz="900" dirty="0"/>
          </a:p>
          <a:p>
            <a:pPr marL="114300" indent="0">
              <a:buNone/>
            </a:pP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908" y="2306955"/>
            <a:ext cx="379095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0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80</Words>
  <Application>Microsoft Office PowerPoint</Application>
  <PresentationFormat>Diaprojekcija na zaslonu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Book Antiqua</vt:lpstr>
      <vt:lpstr>Century Gothic</vt:lpstr>
      <vt:lpstr>Lekarnar</vt:lpstr>
      <vt:lpstr>PISNO MNOŽENJE</vt:lpstr>
      <vt:lpstr>SPOMNIMO SE IZRAZOV PRI MNOŽENJU</vt:lpstr>
      <vt:lpstr>Pisno množenje dvomestnega števila z enomestnim številom </vt:lpstr>
      <vt:lpstr>PowerPointova predstavitev</vt:lpstr>
      <vt:lpstr>Domača naloga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PISNO MNOŽENJE</dc:title>
  <dc:creator>Dina Sivcevic</dc:creator>
  <cp:lastModifiedBy>Windows User</cp:lastModifiedBy>
  <cp:revision>6</cp:revision>
  <dcterms:modified xsi:type="dcterms:W3CDTF">2020-12-16T14:19:03Z</dcterms:modified>
</cp:coreProperties>
</file>