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5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24" y="7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6238-45FF-4746-A821-EA842B6ED6C4}" type="datetimeFigureOut">
              <a:rPr lang="sl-SI" smtClean="0"/>
              <a:t>10. 01. 2021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7D0D-74F9-423B-A657-AFADB6845F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9359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6238-45FF-4746-A821-EA842B6ED6C4}" type="datetimeFigureOut">
              <a:rPr lang="sl-SI" smtClean="0"/>
              <a:t>10. 01. 2021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7D0D-74F9-423B-A657-AFADB6845F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586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6238-45FF-4746-A821-EA842B6ED6C4}" type="datetimeFigureOut">
              <a:rPr lang="sl-SI" smtClean="0"/>
              <a:t>10. 01. 2021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7D0D-74F9-423B-A657-AFADB6845F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955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6238-45FF-4746-A821-EA842B6ED6C4}" type="datetimeFigureOut">
              <a:rPr lang="sl-SI" smtClean="0"/>
              <a:t>10. 01. 2021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7D0D-74F9-423B-A657-AFADB6845F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633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6238-45FF-4746-A821-EA842B6ED6C4}" type="datetimeFigureOut">
              <a:rPr lang="sl-SI" smtClean="0"/>
              <a:t>10. 01. 2021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7D0D-74F9-423B-A657-AFADB6845F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556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6238-45FF-4746-A821-EA842B6ED6C4}" type="datetimeFigureOut">
              <a:rPr lang="sl-SI" smtClean="0"/>
              <a:t>10. 01. 2021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7D0D-74F9-423B-A657-AFADB6845F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1412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6238-45FF-4746-A821-EA842B6ED6C4}" type="datetimeFigureOut">
              <a:rPr lang="sl-SI" smtClean="0"/>
              <a:t>10. 01. 2021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7D0D-74F9-423B-A657-AFADB6845F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1934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6238-45FF-4746-A821-EA842B6ED6C4}" type="datetimeFigureOut">
              <a:rPr lang="sl-SI" smtClean="0"/>
              <a:t>10. 01. 2021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7D0D-74F9-423B-A657-AFADB6845F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6725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6238-45FF-4746-A821-EA842B6ED6C4}" type="datetimeFigureOut">
              <a:rPr lang="sl-SI" smtClean="0"/>
              <a:t>10. 01. 2021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7D0D-74F9-423B-A657-AFADB6845F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055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6238-45FF-4746-A821-EA842B6ED6C4}" type="datetimeFigureOut">
              <a:rPr lang="sl-SI" smtClean="0"/>
              <a:t>10. 01. 2021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7D0D-74F9-423B-A657-AFADB6845F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279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6238-45FF-4746-A821-EA842B6ED6C4}" type="datetimeFigureOut">
              <a:rPr lang="sl-SI" smtClean="0"/>
              <a:t>10. 01. 2021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7D0D-74F9-423B-A657-AFADB6845F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835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4000"/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D6238-45FF-4746-A821-EA842B6ED6C4}" type="datetimeFigureOut">
              <a:rPr lang="sl-SI" smtClean="0"/>
              <a:t>10. 01. 2021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B7D0D-74F9-423B-A657-AFADB6845F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031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3066903" y="2100105"/>
            <a:ext cx="60570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13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ENAČBE</a:t>
            </a:r>
          </a:p>
        </p:txBody>
      </p:sp>
    </p:spTree>
    <p:extLst>
      <p:ext uri="{BB962C8B-B14F-4D97-AF65-F5344CB8AC3E}">
        <p14:creationId xmlns:p14="http://schemas.microsoft.com/office/powerpoint/2010/main" val="173774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3872946" y="376535"/>
            <a:ext cx="48405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48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Enačbe seštevanja</a:t>
            </a:r>
          </a:p>
        </p:txBody>
      </p:sp>
      <p:sp>
        <p:nvSpPr>
          <p:cNvPr id="3" name="Pravokotnik 2"/>
          <p:cNvSpPr/>
          <p:nvPr/>
        </p:nvSpPr>
        <p:spPr>
          <a:xfrm>
            <a:off x="2390630" y="1564289"/>
            <a:ext cx="38039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5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 + x = 10</a:t>
            </a:r>
          </a:p>
        </p:txBody>
      </p:sp>
      <p:sp>
        <p:nvSpPr>
          <p:cNvPr id="4" name="Pravokotnik 3"/>
          <p:cNvSpPr/>
          <p:nvPr/>
        </p:nvSpPr>
        <p:spPr>
          <a:xfrm>
            <a:off x="2853764" y="2505670"/>
            <a:ext cx="2877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5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 + 3 = 8</a:t>
            </a:r>
          </a:p>
        </p:txBody>
      </p:sp>
      <p:sp>
        <p:nvSpPr>
          <p:cNvPr id="6" name="Pravokotnik 5"/>
          <p:cNvSpPr/>
          <p:nvPr/>
        </p:nvSpPr>
        <p:spPr>
          <a:xfrm>
            <a:off x="2279480" y="3447051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5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71 + 20 = n</a:t>
            </a:r>
          </a:p>
        </p:txBody>
      </p:sp>
      <p:grpSp>
        <p:nvGrpSpPr>
          <p:cNvPr id="9" name="Skupina 8"/>
          <p:cNvGrpSpPr/>
          <p:nvPr/>
        </p:nvGrpSpPr>
        <p:grpSpPr>
          <a:xfrm>
            <a:off x="6194611" y="4025153"/>
            <a:ext cx="3496043" cy="2366682"/>
            <a:chOff x="6194611" y="4025153"/>
            <a:chExt cx="3496043" cy="2366682"/>
          </a:xfrm>
        </p:grpSpPr>
        <p:sp>
          <p:nvSpPr>
            <p:cNvPr id="7" name="Ovalni oblaček 6"/>
            <p:cNvSpPr/>
            <p:nvPr/>
          </p:nvSpPr>
          <p:spPr>
            <a:xfrm>
              <a:off x="6194611" y="4025153"/>
              <a:ext cx="3496043" cy="2366682"/>
            </a:xfrm>
            <a:prstGeom prst="wedgeEllipseCallout">
              <a:avLst>
                <a:gd name="adj1" fmla="val 59307"/>
                <a:gd name="adj2" fmla="val 14344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8" name="Pravokotnik 7"/>
            <p:cNvSpPr/>
            <p:nvPr/>
          </p:nvSpPr>
          <p:spPr>
            <a:xfrm>
              <a:off x="6382870" y="4370381"/>
              <a:ext cx="3147339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sl-SI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     Pri vsaki enačbi je možna       le ena rešitev.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206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03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1538848" y="622960"/>
            <a:ext cx="8206155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l-SI" sz="40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Da je tehtnica v ravnovesju, mora biti na levi in desni strani enaka masa snovi. </a:t>
            </a:r>
          </a:p>
          <a:p>
            <a:endParaRPr lang="sl-SI" sz="40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Pravokotnik 5"/>
          <p:cNvSpPr/>
          <p:nvPr/>
        </p:nvSpPr>
        <p:spPr>
          <a:xfrm>
            <a:off x="1396610" y="4151366"/>
            <a:ext cx="964967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l-SI" sz="40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Tudi pri enačbah je podobno. </a:t>
            </a:r>
          </a:p>
          <a:p>
            <a:r>
              <a:rPr lang="sl-SI" sz="40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Enačbe lahko prikažemo na več načinov: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140" y="2160322"/>
            <a:ext cx="2197100" cy="1340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26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5"/>
          <p:cNvGrpSpPr/>
          <p:nvPr/>
        </p:nvGrpSpPr>
        <p:grpSpPr>
          <a:xfrm>
            <a:off x="6684657" y="637658"/>
            <a:ext cx="3333734" cy="2668010"/>
            <a:chOff x="6684657" y="637658"/>
            <a:chExt cx="3333734" cy="2668010"/>
          </a:xfrm>
        </p:grpSpPr>
        <p:sp>
          <p:nvSpPr>
            <p:cNvPr id="8" name="Pravokotnik 7"/>
            <p:cNvSpPr/>
            <p:nvPr/>
          </p:nvSpPr>
          <p:spPr>
            <a:xfrm>
              <a:off x="6684657" y="637658"/>
              <a:ext cx="3333734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sl-SI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 tehtnico z utežmi</a:t>
              </a:r>
            </a:p>
          </p:txBody>
        </p:sp>
        <p:pic>
          <p:nvPicPr>
            <p:cNvPr id="10" name="Slika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0833" y="1222433"/>
              <a:ext cx="3127558" cy="2083235"/>
            </a:xfrm>
            <a:prstGeom prst="rect">
              <a:avLst/>
            </a:prstGeom>
          </p:spPr>
        </p:pic>
      </p:grpSp>
      <p:grpSp>
        <p:nvGrpSpPr>
          <p:cNvPr id="7" name="Skupina 6"/>
          <p:cNvGrpSpPr/>
          <p:nvPr/>
        </p:nvGrpSpPr>
        <p:grpSpPr>
          <a:xfrm>
            <a:off x="529244" y="3184217"/>
            <a:ext cx="3484879" cy="2928689"/>
            <a:chOff x="538481" y="3169920"/>
            <a:chExt cx="3484879" cy="2928689"/>
          </a:xfrm>
        </p:grpSpPr>
        <p:sp>
          <p:nvSpPr>
            <p:cNvPr id="11" name="Pravokotnik 10"/>
            <p:cNvSpPr/>
            <p:nvPr/>
          </p:nvSpPr>
          <p:spPr>
            <a:xfrm>
              <a:off x="538481" y="3169920"/>
              <a:ext cx="3484879" cy="107721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endParaRPr lang="sl-SI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algn="ctr"/>
              <a:r>
                <a:rPr lang="sl-SI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 tehtnico s števili</a:t>
              </a:r>
            </a:p>
          </p:txBody>
        </p:sp>
        <p:pic>
          <p:nvPicPr>
            <p:cNvPr id="12" name="Slika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7045" y="4498270"/>
              <a:ext cx="2476715" cy="1600339"/>
            </a:xfrm>
            <a:prstGeom prst="rect">
              <a:avLst/>
            </a:prstGeom>
          </p:spPr>
        </p:pic>
      </p:grpSp>
      <p:grpSp>
        <p:nvGrpSpPr>
          <p:cNvPr id="9" name="Skupina 8"/>
          <p:cNvGrpSpPr/>
          <p:nvPr/>
        </p:nvGrpSpPr>
        <p:grpSpPr>
          <a:xfrm>
            <a:off x="6684657" y="3305668"/>
            <a:ext cx="3820783" cy="2875783"/>
            <a:chOff x="6684657" y="3305668"/>
            <a:chExt cx="3820783" cy="2875783"/>
          </a:xfrm>
        </p:grpSpPr>
        <p:sp>
          <p:nvSpPr>
            <p:cNvPr id="13" name="Pravokotnik 12"/>
            <p:cNvSpPr/>
            <p:nvPr/>
          </p:nvSpPr>
          <p:spPr>
            <a:xfrm>
              <a:off x="6684657" y="3305668"/>
              <a:ext cx="3820783" cy="107721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endParaRPr lang="sl-SI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algn="ctr"/>
              <a:r>
                <a:rPr lang="sl-SI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 tehtnico z računom</a:t>
              </a:r>
            </a:p>
          </p:txBody>
        </p:sp>
        <p:pic>
          <p:nvPicPr>
            <p:cNvPr id="14" name="Slika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7459" y="4596354"/>
              <a:ext cx="2408129" cy="1585097"/>
            </a:xfrm>
            <a:prstGeom prst="rect">
              <a:avLst/>
            </a:prstGeom>
          </p:spPr>
        </p:pic>
      </p:grpSp>
      <p:grpSp>
        <p:nvGrpSpPr>
          <p:cNvPr id="4" name="Skupina 3"/>
          <p:cNvGrpSpPr/>
          <p:nvPr/>
        </p:nvGrpSpPr>
        <p:grpSpPr>
          <a:xfrm>
            <a:off x="291321" y="637658"/>
            <a:ext cx="2973358" cy="2036059"/>
            <a:chOff x="613122" y="671419"/>
            <a:chExt cx="2570480" cy="2332295"/>
          </a:xfrm>
        </p:grpSpPr>
        <p:pic>
          <p:nvPicPr>
            <p:cNvPr id="5" name="Slika 4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423" t="25022" r="22888" b="20249"/>
            <a:stretch/>
          </p:blipFill>
          <p:spPr>
            <a:xfrm>
              <a:off x="613122" y="1256194"/>
              <a:ext cx="2570480" cy="17475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Pravokotnik 2"/>
            <p:cNvSpPr/>
            <p:nvPr/>
          </p:nvSpPr>
          <p:spPr>
            <a:xfrm>
              <a:off x="1061394" y="671419"/>
              <a:ext cx="1544320" cy="6698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l-SI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z  utežjo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336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475270" y="487680"/>
            <a:ext cx="6652730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l-SI" sz="3600" cap="none" spc="0" dirty="0">
                <a:ln/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Če kakšen del manjka, moramo ugotoviti, kolikšen del je to.</a:t>
            </a:r>
          </a:p>
        </p:txBody>
      </p:sp>
      <p:sp>
        <p:nvSpPr>
          <p:cNvPr id="3" name="Pravokotnik 2"/>
          <p:cNvSpPr/>
          <p:nvPr/>
        </p:nvSpPr>
        <p:spPr>
          <a:xfrm>
            <a:off x="1582615" y="2278240"/>
            <a:ext cx="4208585" cy="1246495"/>
          </a:xfrm>
          <a:prstGeom prst="rect">
            <a:avLst/>
          </a:prstGeom>
          <a:noFill/>
        </p:spPr>
        <p:txBody>
          <a:bodyPr wrap="square" lIns="91440" tIns="45720" rIns="91440" bIns="45720" numCol="1">
            <a:spAutoFit/>
          </a:bodyPr>
          <a:lstStyle/>
          <a:p>
            <a:r>
              <a:rPr lang="sl-SI" sz="25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Koliko enakih uteži manjka na levi strani, da bo tehtnica v ravnovesju?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74" y="4031887"/>
            <a:ext cx="2663661" cy="2120483"/>
          </a:xfrm>
          <a:prstGeom prst="rect">
            <a:avLst/>
          </a:prstGeom>
        </p:spPr>
      </p:pic>
      <p:sp>
        <p:nvSpPr>
          <p:cNvPr id="5" name="Pravokotnik 4"/>
          <p:cNvSpPr/>
          <p:nvPr/>
        </p:nvSpPr>
        <p:spPr>
          <a:xfrm>
            <a:off x="6163075" y="2278241"/>
            <a:ext cx="4378960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l-SI" sz="25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Katero število moramo vstaviti namesto </a:t>
            </a:r>
            <a:r>
              <a:rPr lang="sl-SI" sz="28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sl-SI" sz="25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da bo tehtnica v ravnovesju?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362" y="4031888"/>
            <a:ext cx="3103665" cy="212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56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711568" y="575828"/>
            <a:ext cx="3048001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Namesto</a:t>
            </a:r>
            <a:r>
              <a:rPr lang="sl-SI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</a:t>
            </a:r>
          </a:p>
        </p:txBody>
      </p:sp>
      <p:sp>
        <p:nvSpPr>
          <p:cNvPr id="4" name="Pravokotnik 3"/>
          <p:cNvSpPr/>
          <p:nvPr/>
        </p:nvSpPr>
        <p:spPr>
          <a:xfrm>
            <a:off x="2211660" y="3799674"/>
            <a:ext cx="5517856" cy="1015663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zapišemo </a:t>
            </a:r>
            <a:r>
              <a:rPr lang="sl-SI" sz="6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enačbo</a:t>
            </a:r>
          </a:p>
        </p:txBody>
      </p:sp>
      <p:sp>
        <p:nvSpPr>
          <p:cNvPr id="5" name="Pravokotnik 4"/>
          <p:cNvSpPr/>
          <p:nvPr/>
        </p:nvSpPr>
        <p:spPr>
          <a:xfrm>
            <a:off x="6315325" y="5156647"/>
            <a:ext cx="2536272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 + a = 9</a:t>
            </a:r>
          </a:p>
        </p:txBody>
      </p:sp>
      <p:grpSp>
        <p:nvGrpSpPr>
          <p:cNvPr id="7" name="Skupina 6"/>
          <p:cNvGrpSpPr/>
          <p:nvPr/>
        </p:nvGrpSpPr>
        <p:grpSpPr>
          <a:xfrm>
            <a:off x="3031450" y="1598493"/>
            <a:ext cx="6865585" cy="920589"/>
            <a:chOff x="3031450" y="1598493"/>
            <a:chExt cx="6865585" cy="920589"/>
          </a:xfrm>
        </p:grpSpPr>
        <p:sp>
          <p:nvSpPr>
            <p:cNvPr id="3" name="Pravokotnik 2"/>
            <p:cNvSpPr/>
            <p:nvPr/>
          </p:nvSpPr>
          <p:spPr>
            <a:xfrm>
              <a:off x="3031450" y="1598493"/>
              <a:ext cx="6865585" cy="92058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just"/>
              <a:r>
                <a:rPr lang="sl-SI" sz="4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sl-SI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sl-SI" sz="4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r>
                <a:rPr lang="sl-SI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__ </a:t>
              </a:r>
              <a:r>
                <a:rPr lang="sl-SI" sz="4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r>
                <a:rPr lang="sl-SI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sl-SI" sz="4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r>
                <a:rPr lang="sl-SI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 </a:t>
              </a:r>
              <a:r>
                <a:rPr lang="sl-SI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ali   </a:t>
              </a:r>
              <a:r>
                <a:rPr lang="sl-SI" sz="4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sl-SI" sz="4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sl-SI" sz="4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sl-SI" sz="4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r>
                <a:rPr lang="sl-SI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     </a:t>
              </a:r>
              <a:r>
                <a:rPr lang="sl-SI" sz="4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r>
                <a:rPr lang="sl-SI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sl-SI" sz="4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r>
                <a:rPr lang="sl-SI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 </a:t>
              </a:r>
            </a:p>
          </p:txBody>
        </p:sp>
        <p:sp>
          <p:nvSpPr>
            <p:cNvPr id="6" name="Pravokotnik 5"/>
            <p:cNvSpPr/>
            <p:nvPr/>
          </p:nvSpPr>
          <p:spPr>
            <a:xfrm>
              <a:off x="8018585" y="1801587"/>
              <a:ext cx="551674" cy="52923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</p:grpSp>
    </p:spTree>
    <p:extLst>
      <p:ext uri="{BB962C8B-B14F-4D97-AF65-F5344CB8AC3E}">
        <p14:creationId xmlns:p14="http://schemas.microsoft.com/office/powerpoint/2010/main" val="237468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559169" y="716505"/>
            <a:ext cx="7459325" cy="523220"/>
          </a:xfrm>
          <a:prstGeom prst="rect">
            <a:avLst/>
          </a:prstGeom>
          <a:solidFill>
            <a:schemeClr val="accent4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sl-SI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Neznano število smo nadomestili z malo črko. 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1711571" y="1744369"/>
            <a:ext cx="6523893" cy="910825"/>
            <a:chOff x="1711571" y="1744369"/>
            <a:chExt cx="6523893" cy="910825"/>
          </a:xfrm>
        </p:grpSpPr>
        <p:sp>
          <p:nvSpPr>
            <p:cNvPr id="3" name="Pravokotnik 2"/>
            <p:cNvSpPr/>
            <p:nvPr/>
          </p:nvSpPr>
          <p:spPr>
            <a:xfrm>
              <a:off x="1711571" y="1744369"/>
              <a:ext cx="2766645" cy="830997"/>
            </a:xfrm>
            <a:prstGeom prst="rect">
              <a:avLst/>
            </a:prstGeom>
            <a:noFill/>
            <a:ln w="12700">
              <a:solidFill>
                <a:schemeClr val="bg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sl-SI" sz="48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4 + a = 9</a:t>
              </a:r>
            </a:p>
          </p:txBody>
        </p:sp>
        <p:cxnSp>
          <p:nvCxnSpPr>
            <p:cNvPr id="5" name="Raven povezovalnik 4"/>
            <p:cNvCxnSpPr/>
            <p:nvPr/>
          </p:nvCxnSpPr>
          <p:spPr>
            <a:xfrm>
              <a:off x="4489938" y="2356340"/>
              <a:ext cx="1606062" cy="11722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Pravokotnik 6"/>
            <p:cNvSpPr/>
            <p:nvPr/>
          </p:nvSpPr>
          <p:spPr>
            <a:xfrm>
              <a:off x="6010800" y="1824197"/>
              <a:ext cx="2224664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sl-SI" sz="48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enačba</a:t>
              </a:r>
            </a:p>
          </p:txBody>
        </p:sp>
      </p:grpSp>
      <p:grpSp>
        <p:nvGrpSpPr>
          <p:cNvPr id="6" name="Skupina 5"/>
          <p:cNvGrpSpPr/>
          <p:nvPr/>
        </p:nvGrpSpPr>
        <p:grpSpPr>
          <a:xfrm>
            <a:off x="2883877" y="3389278"/>
            <a:ext cx="7487912" cy="870746"/>
            <a:chOff x="2883877" y="3389278"/>
            <a:chExt cx="7487912" cy="870746"/>
          </a:xfrm>
        </p:grpSpPr>
        <p:sp>
          <p:nvSpPr>
            <p:cNvPr id="8" name="Pravokotnik 7"/>
            <p:cNvSpPr/>
            <p:nvPr/>
          </p:nvSpPr>
          <p:spPr>
            <a:xfrm>
              <a:off x="2883877" y="3429027"/>
              <a:ext cx="1594339" cy="830997"/>
            </a:xfrm>
            <a:prstGeom prst="rect">
              <a:avLst/>
            </a:prstGeom>
            <a:noFill/>
            <a:ln w="12700">
              <a:solidFill>
                <a:schemeClr val="bg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sl-SI" sz="48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 = 5</a:t>
              </a:r>
              <a:endParaRPr lang="sl-SI" sz="48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Raven povezovalnik 9"/>
            <p:cNvCxnSpPr/>
            <p:nvPr/>
          </p:nvCxnSpPr>
          <p:spPr>
            <a:xfrm>
              <a:off x="4478216" y="3943046"/>
              <a:ext cx="1617784" cy="226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Pravokotnik 10"/>
            <p:cNvSpPr/>
            <p:nvPr/>
          </p:nvSpPr>
          <p:spPr>
            <a:xfrm>
              <a:off x="5999077" y="3389278"/>
              <a:ext cx="4372712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just"/>
              <a:r>
                <a:rPr lang="sl-SI" sz="48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rešitev enačbe</a:t>
              </a:r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2008679" y="4954359"/>
            <a:ext cx="8764829" cy="840689"/>
            <a:chOff x="2008679" y="4954359"/>
            <a:chExt cx="8764829" cy="840689"/>
          </a:xfrm>
        </p:grpSpPr>
        <p:sp>
          <p:nvSpPr>
            <p:cNvPr id="12" name="Pravokotnik 11"/>
            <p:cNvSpPr/>
            <p:nvPr/>
          </p:nvSpPr>
          <p:spPr>
            <a:xfrm>
              <a:off x="2008679" y="4964051"/>
              <a:ext cx="2618024" cy="830997"/>
            </a:xfrm>
            <a:prstGeom prst="rect">
              <a:avLst/>
            </a:prstGeom>
            <a:noFill/>
            <a:ln w="12700">
              <a:solidFill>
                <a:schemeClr val="bg1"/>
              </a:solidFill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sl-SI" sz="48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4 + 5 = 9</a:t>
              </a:r>
            </a:p>
          </p:txBody>
        </p:sp>
        <p:cxnSp>
          <p:nvCxnSpPr>
            <p:cNvPr id="15" name="Raven povezovalnik 14"/>
            <p:cNvCxnSpPr>
              <a:stCxn id="12" idx="3"/>
              <a:endCxn id="16" idx="1"/>
            </p:cNvCxnSpPr>
            <p:nvPr/>
          </p:nvCxnSpPr>
          <p:spPr>
            <a:xfrm flipV="1">
              <a:off x="4626703" y="5369858"/>
              <a:ext cx="1469298" cy="96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Pravokotnik 15"/>
            <p:cNvSpPr/>
            <p:nvPr/>
          </p:nvSpPr>
          <p:spPr>
            <a:xfrm>
              <a:off x="6096001" y="4954359"/>
              <a:ext cx="4677507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just"/>
              <a:r>
                <a:rPr lang="sl-SI" sz="48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preizkus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522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922585" y="458596"/>
            <a:ext cx="909373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l-SI" sz="540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 katerimi črkami zapišemo neznana števila v enačbah?</a:t>
            </a:r>
          </a:p>
        </p:txBody>
      </p:sp>
      <p:sp>
        <p:nvSpPr>
          <p:cNvPr id="4" name="Ovalni oblaček 3"/>
          <p:cNvSpPr/>
          <p:nvPr/>
        </p:nvSpPr>
        <p:spPr>
          <a:xfrm flipH="1">
            <a:off x="1477108" y="2403231"/>
            <a:ext cx="6998675" cy="3376246"/>
          </a:xfrm>
          <a:prstGeom prst="wedgeEllipseCallout">
            <a:avLst>
              <a:gd name="adj1" fmla="val -72151"/>
              <a:gd name="adj2" fmla="val 4703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1922585" y="2865965"/>
            <a:ext cx="6457537" cy="1938992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r>
              <a:rPr lang="sl-SI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Z </a:t>
            </a:r>
            <a:r>
              <a:rPr lang="sl-SI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malimi črkami</a:t>
            </a:r>
            <a:r>
              <a:rPr lang="sl-SI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       </a:t>
            </a:r>
            <a:r>
              <a:rPr lang="sl-SI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Pogosto jih zapišemo s   črkama</a:t>
            </a:r>
            <a:r>
              <a:rPr lang="sl-SI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sl-SI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sl-SI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sl-SI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846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3044885" y="200688"/>
            <a:ext cx="54191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Enačbe seštevanja</a:t>
            </a:r>
          </a:p>
        </p:txBody>
      </p:sp>
      <p:sp>
        <p:nvSpPr>
          <p:cNvPr id="5" name="Pravokotnik 4"/>
          <p:cNvSpPr/>
          <p:nvPr/>
        </p:nvSpPr>
        <p:spPr>
          <a:xfrm>
            <a:off x="1928124" y="1262447"/>
            <a:ext cx="950355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l-SI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 tehtnici so vreče s pomarančami. Vse pomaranče so enako težke. Tehtnica je uravnovešena. Kako bi ugotovili, koliko pomaranč je v rjavi vreči?</a:t>
            </a:r>
          </a:p>
        </p:txBody>
      </p:sp>
      <p:sp>
        <p:nvSpPr>
          <p:cNvPr id="12" name="Pravokotnik 11"/>
          <p:cNvSpPr/>
          <p:nvPr/>
        </p:nvSpPr>
        <p:spPr>
          <a:xfrm>
            <a:off x="6679900" y="4582400"/>
            <a:ext cx="2961067" cy="830997"/>
          </a:xfrm>
          <a:prstGeom prst="rect">
            <a:avLst/>
          </a:prstGeom>
          <a:solidFill>
            <a:srgbClr val="92D05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 + b = 13</a:t>
            </a:r>
          </a:p>
        </p:txBody>
      </p:sp>
      <p:sp>
        <p:nvSpPr>
          <p:cNvPr id="13" name="Navzgor ukrivljena puščica 12"/>
          <p:cNvSpPr/>
          <p:nvPr/>
        </p:nvSpPr>
        <p:spPr>
          <a:xfrm>
            <a:off x="3249961" y="5299372"/>
            <a:ext cx="5002578" cy="103452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>
              <a:solidFill>
                <a:schemeClr val="tx1"/>
              </a:solidFill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70" y="2650952"/>
            <a:ext cx="3291840" cy="1798320"/>
          </a:xfrm>
          <a:prstGeom prst="rect">
            <a:avLst/>
          </a:prstGeom>
        </p:spPr>
      </p:pic>
      <p:sp>
        <p:nvSpPr>
          <p:cNvPr id="7" name="Pravokotnik 6"/>
          <p:cNvSpPr/>
          <p:nvPr/>
        </p:nvSpPr>
        <p:spPr>
          <a:xfrm>
            <a:off x="1928124" y="4717455"/>
            <a:ext cx="3236931" cy="83099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sl-SI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 +     = 13</a:t>
            </a:r>
          </a:p>
        </p:txBody>
      </p:sp>
      <p:sp>
        <p:nvSpPr>
          <p:cNvPr id="8" name="Pravokotnik 7"/>
          <p:cNvSpPr/>
          <p:nvPr/>
        </p:nvSpPr>
        <p:spPr>
          <a:xfrm>
            <a:off x="3044885" y="4874990"/>
            <a:ext cx="532033" cy="5384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        =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765" y="2637248"/>
            <a:ext cx="3238500" cy="17983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0100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344" y="844905"/>
            <a:ext cx="2575560" cy="1455420"/>
          </a:xfrm>
          <a:prstGeom prst="rect">
            <a:avLst/>
          </a:prstGeom>
        </p:spPr>
      </p:pic>
      <p:sp>
        <p:nvSpPr>
          <p:cNvPr id="3" name="Pravokotnik 2"/>
          <p:cNvSpPr/>
          <p:nvPr/>
        </p:nvSpPr>
        <p:spPr>
          <a:xfrm>
            <a:off x="2296344" y="3278899"/>
            <a:ext cx="3176953" cy="830997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 + b = 13</a:t>
            </a:r>
          </a:p>
        </p:txBody>
      </p:sp>
      <p:sp>
        <p:nvSpPr>
          <p:cNvPr id="4" name="Pravokotnik 3"/>
          <p:cNvSpPr/>
          <p:nvPr/>
        </p:nvSpPr>
        <p:spPr>
          <a:xfrm>
            <a:off x="3187296" y="4291890"/>
            <a:ext cx="2286001" cy="830997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 = 8</a:t>
            </a:r>
            <a:endParaRPr lang="sl-SI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ravokotnik 5"/>
          <p:cNvSpPr/>
          <p:nvPr/>
        </p:nvSpPr>
        <p:spPr>
          <a:xfrm>
            <a:off x="2345306" y="5304881"/>
            <a:ext cx="3153507" cy="830997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 + 8 = 13</a:t>
            </a: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151" y="4109896"/>
            <a:ext cx="3444311" cy="173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32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231</Words>
  <Application>Microsoft Office PowerPoint</Application>
  <PresentationFormat>Širokozaslonsko</PresentationFormat>
  <Paragraphs>39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sonja</dc:creator>
  <cp:lastModifiedBy>Uporabnik</cp:lastModifiedBy>
  <cp:revision>62</cp:revision>
  <dcterms:created xsi:type="dcterms:W3CDTF">2021-01-09T15:58:53Z</dcterms:created>
  <dcterms:modified xsi:type="dcterms:W3CDTF">2021-01-10T17:40:58Z</dcterms:modified>
</cp:coreProperties>
</file>