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75" r:id="rId4"/>
    <p:sldId id="276" r:id="rId5"/>
    <p:sldId id="284" r:id="rId6"/>
    <p:sldId id="277" r:id="rId7"/>
    <p:sldId id="278" r:id="rId8"/>
    <p:sldId id="281" r:id="rId9"/>
    <p:sldId id="282" r:id="rId10"/>
    <p:sldId id="283" r:id="rId11"/>
    <p:sldId id="279" r:id="rId12"/>
    <p:sldId id="28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eKB9S0kjZw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KkGTO2fbti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BANKA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</a:t>
            </a:r>
            <a:r>
              <a:rPr lang="sl-SI" dirty="0" smtClean="0"/>
              <a:t>ot zanimivost si oglej še video posnetek o banki in denarju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  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www.youtube.com/watch?v=eKB9S0kjZwM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89" y="3560569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 zvezek napiši naslov  </a:t>
            </a:r>
            <a:r>
              <a:rPr lang="sl-SI" b="1" dirty="0" smtClean="0">
                <a:solidFill>
                  <a:srgbClr val="FF0000"/>
                </a:solidFill>
              </a:rPr>
              <a:t>DENAR  </a:t>
            </a:r>
            <a:r>
              <a:rPr lang="sl-SI" dirty="0" smtClean="0"/>
              <a:t>in prepiši besedilo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b="1" dirty="0" smtClean="0">
                <a:solidFill>
                  <a:schemeClr val="accent1"/>
                </a:solidFill>
              </a:rPr>
              <a:t>Denar nekoč</a:t>
            </a:r>
          </a:p>
          <a:p>
            <a:pPr marL="0" indent="0">
              <a:buNone/>
            </a:pPr>
            <a:endParaRPr lang="sl-SI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Že </a:t>
            </a:r>
            <a:r>
              <a:rPr lang="sl-SI" dirty="0"/>
              <a:t>od nekdaj so ljudje kupovali stvari, ki jih niso imeli. </a:t>
            </a:r>
          </a:p>
          <a:p>
            <a:pPr marL="0" indent="0">
              <a:buNone/>
            </a:pPr>
            <a:r>
              <a:rPr lang="sl-SI" sz="800" dirty="0" smtClean="0"/>
              <a:t>        </a:t>
            </a:r>
            <a:r>
              <a:rPr lang="sl-SI" dirty="0" smtClean="0"/>
              <a:t>Ko </a:t>
            </a:r>
            <a:r>
              <a:rPr lang="sl-SI" dirty="0"/>
              <a:t>denarja še niso uporabljali, so izvedli blagovno menjavo – svoje blago so 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zamenjali </a:t>
            </a:r>
            <a:r>
              <a:rPr lang="sl-SI" dirty="0"/>
              <a:t>za blago ponudnika.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09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644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293029"/>
            <a:ext cx="10820400" cy="5489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b="1" dirty="0">
                <a:solidFill>
                  <a:schemeClr val="accent1"/>
                </a:solidFill>
              </a:rPr>
              <a:t>O</a:t>
            </a:r>
            <a:r>
              <a:rPr lang="sl-SI" b="1" dirty="0" smtClean="0">
                <a:solidFill>
                  <a:schemeClr val="accent1"/>
                </a:solidFill>
              </a:rPr>
              <a:t>blike denarja</a:t>
            </a:r>
          </a:p>
          <a:p>
            <a:pPr marL="0" indent="0">
              <a:buNone/>
            </a:pPr>
            <a:endParaRPr lang="sl-SI" sz="800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sl-SI" dirty="0" smtClean="0"/>
              <a:t>GOTOVINA</a:t>
            </a:r>
            <a:r>
              <a:rPr lang="sl-SI" dirty="0"/>
              <a:t>: Gotovina so </a:t>
            </a:r>
            <a:r>
              <a:rPr lang="sl-SI" dirty="0" smtClean="0"/>
              <a:t>bankovci in kovanci. Uporabljamo </a:t>
            </a:r>
            <a:r>
              <a:rPr lang="sl-SI" dirty="0"/>
              <a:t>jo predvsem v trgovinah </a:t>
            </a:r>
            <a:r>
              <a:rPr lang="sl-SI" dirty="0" smtClean="0"/>
              <a:t>za </a:t>
            </a:r>
            <a:r>
              <a:rPr lang="sl-SI" dirty="0"/>
              <a:t>plačevanje nižjih </a:t>
            </a:r>
            <a:r>
              <a:rPr lang="sl-SI" dirty="0" smtClean="0"/>
              <a:t>zneskov. Gotovino </a:t>
            </a:r>
            <a:r>
              <a:rPr lang="sl-SI" dirty="0"/>
              <a:t>lahko dvigujemo na </a:t>
            </a:r>
            <a:r>
              <a:rPr lang="sl-SI" dirty="0" smtClean="0"/>
              <a:t>banki </a:t>
            </a:r>
            <a:r>
              <a:rPr lang="sl-SI" dirty="0"/>
              <a:t>ali bankomatih</a:t>
            </a:r>
            <a:r>
              <a:rPr lang="sl-SI" dirty="0" smtClean="0"/>
              <a:t>.    </a:t>
            </a:r>
          </a:p>
          <a:p>
            <a:pPr marL="0" indent="0">
              <a:buNone/>
            </a:pPr>
            <a:endParaRPr lang="sl-SI" sz="800" dirty="0"/>
          </a:p>
          <a:p>
            <a:pPr>
              <a:lnSpc>
                <a:spcPct val="100000"/>
              </a:lnSpc>
            </a:pPr>
            <a:r>
              <a:rPr lang="sl-SI" dirty="0" smtClean="0"/>
              <a:t>KNJIŽNI DENAR</a:t>
            </a:r>
            <a:r>
              <a:rPr lang="sl-SI" dirty="0"/>
              <a:t>:  Ta denar se nakazuje na osebne (bančne) </a:t>
            </a:r>
            <a:r>
              <a:rPr lang="sl-SI" dirty="0" smtClean="0"/>
              <a:t>račune. Nakažejo </a:t>
            </a:r>
            <a:r>
              <a:rPr lang="sl-SI" dirty="0"/>
              <a:t>ga podjetja </a:t>
            </a:r>
            <a:r>
              <a:rPr lang="sl-SI" dirty="0" smtClean="0"/>
              <a:t>(</a:t>
            </a:r>
            <a:r>
              <a:rPr lang="sl-SI" dirty="0"/>
              <a:t>za npr. plače, pokojnine), </a:t>
            </a:r>
            <a:r>
              <a:rPr lang="sl-SI" dirty="0" smtClean="0"/>
              <a:t>ali </a:t>
            </a:r>
            <a:r>
              <a:rPr lang="sl-SI" dirty="0"/>
              <a:t>posameznik (npr. nakup prek spleta, </a:t>
            </a:r>
            <a:r>
              <a:rPr lang="sl-SI" dirty="0" smtClean="0"/>
              <a:t>ali </a:t>
            </a:r>
            <a:r>
              <a:rPr lang="sl-SI" dirty="0"/>
              <a:t>plačilo višjih zneskov</a:t>
            </a:r>
            <a:r>
              <a:rPr lang="sl-SI" dirty="0" smtClean="0"/>
              <a:t>). Danes </a:t>
            </a:r>
            <a:r>
              <a:rPr lang="sl-SI" dirty="0"/>
              <a:t>ga lahko upravljamo prek spleta ali mobilnega telefona</a:t>
            </a:r>
            <a:r>
              <a:rPr lang="sl-SI" dirty="0" smtClean="0"/>
              <a:t>.</a:t>
            </a:r>
          </a:p>
          <a:p>
            <a:endParaRPr lang="sl-SI" sz="900" dirty="0"/>
          </a:p>
          <a:p>
            <a:pPr>
              <a:lnSpc>
                <a:spcPct val="100000"/>
              </a:lnSpc>
            </a:pPr>
            <a:r>
              <a:rPr lang="sl-SI" dirty="0" smtClean="0"/>
              <a:t>ELEKTRONSKI DENAR: </a:t>
            </a:r>
            <a:r>
              <a:rPr lang="sl-SI" dirty="0"/>
              <a:t>To je denar, ki je naložen na plačilnem računu in se plačuje s plačilnimi </a:t>
            </a:r>
            <a:r>
              <a:rPr lang="sl-SI" dirty="0" smtClean="0"/>
              <a:t>karticami. Ko </a:t>
            </a:r>
            <a:r>
              <a:rPr lang="sl-SI" dirty="0"/>
              <a:t>plačujemo s karticami, </a:t>
            </a:r>
            <a:r>
              <a:rPr lang="sl-SI" dirty="0" smtClean="0"/>
              <a:t>moramo </a:t>
            </a:r>
            <a:r>
              <a:rPr lang="sl-SI" dirty="0"/>
              <a:t>vpisati posebno PIN </a:t>
            </a:r>
            <a:r>
              <a:rPr lang="sl-SI" dirty="0" smtClean="0"/>
              <a:t>kodo. Elektronsko </a:t>
            </a:r>
            <a:r>
              <a:rPr lang="sl-SI" dirty="0"/>
              <a:t>lahko plačujemo tudi prek spleta.</a:t>
            </a:r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dirty="0" smtClean="0">
                <a:solidFill>
                  <a:schemeClr val="accent1"/>
                </a:solidFill>
              </a:rPr>
              <a:t>Pri </a:t>
            </a:r>
            <a:r>
              <a:rPr lang="sl-SI" dirty="0">
                <a:solidFill>
                  <a:schemeClr val="accent1"/>
                </a:solidFill>
              </a:rPr>
              <a:t>plačevanju prek spleta moramo biti zelo predivni, saj se po </a:t>
            </a:r>
            <a:r>
              <a:rPr lang="sl-SI" dirty="0" smtClean="0">
                <a:solidFill>
                  <a:schemeClr val="accent1"/>
                </a:solidFill>
              </a:rPr>
              <a:t>svetu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1"/>
                </a:solidFill>
              </a:rPr>
              <a:t>  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>
                <a:solidFill>
                  <a:schemeClr val="accent1"/>
                </a:solidFill>
              </a:rPr>
              <a:t>dogajajo številne zlorabe kartic</a:t>
            </a:r>
            <a:r>
              <a:rPr lang="sl-SI" dirty="0" smtClean="0">
                <a:solidFill>
                  <a:schemeClr val="accent1"/>
                </a:solidFill>
              </a:rPr>
              <a:t>!</a:t>
            </a:r>
            <a:endParaRPr lang="sl-S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9633" cy="132588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42553"/>
            <a:ext cx="10820400" cy="50729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Na koncu odpri učbenik na strani </a:t>
            </a:r>
            <a:r>
              <a:rPr lang="sl-SI" dirty="0" smtClean="0"/>
              <a:t>26, 27 </a:t>
            </a:r>
            <a:r>
              <a:rPr lang="sl-SI" dirty="0"/>
              <a:t>in preberi besedilo </a:t>
            </a:r>
            <a:r>
              <a:rPr lang="sl-SI" dirty="0" smtClean="0"/>
              <a:t>do „</a:t>
            </a:r>
            <a:r>
              <a:rPr lang="sl-SI" dirty="0"/>
              <a:t>N</a:t>
            </a:r>
            <a:r>
              <a:rPr lang="sl-SI" dirty="0" smtClean="0"/>
              <a:t>ačini plačevanja“.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Uspelo ti je, prišel si do konca!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Želim ti lep dan še naprej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800" i="1" dirty="0" smtClean="0"/>
              <a:t>Pripravil: Andrej Filipčič</a:t>
            </a:r>
          </a:p>
          <a:p>
            <a:pPr marL="0" indent="0">
              <a:buNone/>
            </a:pPr>
            <a:r>
              <a:rPr lang="sl-SI" sz="800" i="1" dirty="0" smtClean="0"/>
              <a:t>Avtor </a:t>
            </a:r>
            <a:r>
              <a:rPr lang="sl-SI" sz="800" i="1" dirty="0"/>
              <a:t>učne priprave se fotografij in posnetkov na kakršenkoli način ne lasti. Gradivo je namenjeno izključno v izobraževalne namene.</a:t>
            </a:r>
            <a:endParaRPr lang="sl-SI" sz="800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90" y="2775667"/>
            <a:ext cx="2133600" cy="2133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49" y="2775667"/>
            <a:ext cx="4206240" cy="3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197" y="3099468"/>
            <a:ext cx="9448800" cy="1825096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denar</a:t>
            </a:r>
            <a:endParaRPr lang="sl-SI" i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3590" y="259001"/>
            <a:ext cx="11374340" cy="400958"/>
          </a:xfrm>
        </p:spPr>
        <p:txBody>
          <a:bodyPr>
            <a:noAutofit/>
          </a:bodyPr>
          <a:lstStyle/>
          <a:p>
            <a:endParaRPr lang="sl-SI" sz="1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8" y="316233"/>
            <a:ext cx="5417448" cy="31269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94" y="885369"/>
            <a:ext cx="4876800" cy="45624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7" y="4924564"/>
            <a:ext cx="3058843" cy="172011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138406" y="3908901"/>
            <a:ext cx="628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3273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Denar nekoč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Klikni na povezavo in si oglej kratek video posnetek</a:t>
            </a:r>
          </a:p>
          <a:p>
            <a:pPr marL="0" indent="0">
              <a:lnSpc>
                <a:spcPct val="100000"/>
              </a:lnSpc>
              <a:buNone/>
            </a:pPr>
            <a:endParaRPr lang="sl-SI" sz="800" dirty="0" smtClean="0"/>
          </a:p>
          <a:p>
            <a:pPr marL="0" indent="0">
              <a:lnSpc>
                <a:spcPct val="100000"/>
              </a:lnSpc>
              <a:buNone/>
            </a:pPr>
            <a:endParaRPr lang="sl-SI" sz="800" dirty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 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www.youtube.com/watch?v=KkGTO2fbtiw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 smtClean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73" y="4430811"/>
            <a:ext cx="2783588" cy="18594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4" y="314574"/>
            <a:ext cx="3592499" cy="199944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50" y="3159373"/>
            <a:ext cx="4075119" cy="30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Denar nekoč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Že od nekdaj so ljudje kupovali stvari, ki jih niso imeli. </a:t>
            </a:r>
            <a:endParaRPr lang="sl-SI" dirty="0" smtClean="0"/>
          </a:p>
          <a:p>
            <a:pPr marL="0" indent="0">
              <a:buNone/>
            </a:pPr>
            <a:endParaRPr lang="sl-SI" sz="800" dirty="0"/>
          </a:p>
          <a:p>
            <a:r>
              <a:rPr lang="sl-SI" dirty="0"/>
              <a:t>Ko denarja še </a:t>
            </a:r>
            <a:r>
              <a:rPr lang="sl-SI" dirty="0" smtClean="0"/>
              <a:t>niso uporabljali, </a:t>
            </a:r>
            <a:r>
              <a:rPr lang="sl-SI" dirty="0"/>
              <a:t>so </a:t>
            </a:r>
            <a:r>
              <a:rPr lang="sl-SI" dirty="0" smtClean="0"/>
              <a:t>izvedli blagovno menjavo – svoje blago so zamenjali </a:t>
            </a:r>
            <a:r>
              <a:rPr lang="sl-SI" dirty="0"/>
              <a:t>za blago </a:t>
            </a:r>
            <a:r>
              <a:rPr lang="sl-SI" dirty="0" smtClean="0"/>
              <a:t>ponudnika.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614531"/>
            <a:ext cx="2362200" cy="3048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50" y="3614531"/>
            <a:ext cx="4483573" cy="29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2895600" y="718654"/>
            <a:ext cx="8610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009817"/>
            <a:ext cx="10820400" cy="5677230"/>
          </a:xfrm>
        </p:spPr>
        <p:txBody>
          <a:bodyPr/>
          <a:lstStyle/>
          <a:p>
            <a:r>
              <a:rPr lang="sl-SI" dirty="0"/>
              <a:t>Kasneje so uvedli menjalno sredstvo – največkrat je bil to neki vreden predmet (školjke, kovine; zlato ali srebro ...).</a:t>
            </a:r>
          </a:p>
          <a:p>
            <a:pPr marL="0" indent="0">
              <a:buNone/>
            </a:pPr>
            <a:endParaRPr lang="sl-SI" sz="800" dirty="0"/>
          </a:p>
          <a:p>
            <a:pPr marL="0" indent="0">
              <a:buNone/>
            </a:pPr>
            <a:r>
              <a:rPr lang="sl-SI" dirty="0"/>
              <a:t>  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Zanj </a:t>
            </a:r>
            <a:r>
              <a:rPr lang="sl-SI" dirty="0"/>
              <a:t>so svoje blago prodali in tudi plačali nakup novega blaga. </a:t>
            </a:r>
          </a:p>
          <a:p>
            <a:pPr marL="0" indent="0">
              <a:buNone/>
            </a:pPr>
            <a:endParaRPr lang="sl-SI" sz="800" dirty="0"/>
          </a:p>
          <a:p>
            <a:r>
              <a:rPr lang="sl-SI" dirty="0"/>
              <a:t>Pred približno 2500 leti pa so prvič pri plačilu blaga kot menjalno sredstvo uporabili denar v obliki kovancev.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547651"/>
            <a:ext cx="2962672" cy="16709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9" y="1740162"/>
            <a:ext cx="3089630" cy="14784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5" y="4786687"/>
            <a:ext cx="3774835" cy="17731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7" y="4786687"/>
            <a:ext cx="3304008" cy="17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sl-SI" sz="4000" dirty="0" smtClean="0">
                <a:solidFill>
                  <a:schemeClr val="accent3">
                    <a:lumMod val="75000"/>
                  </a:schemeClr>
                </a:solidFill>
              </a:rPr>
              <a:t>OBLIKE DENARJA</a:t>
            </a:r>
            <a:endParaRPr lang="sl-SI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" y="345881"/>
            <a:ext cx="4526943" cy="25464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" y="3906080"/>
            <a:ext cx="4295384" cy="29272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04" y="313607"/>
            <a:ext cx="3438239" cy="25786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43" y="3832526"/>
            <a:ext cx="3727955" cy="27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GOTOVINA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r>
              <a:rPr lang="sl-SI" dirty="0" smtClean="0"/>
              <a:t>Gotovina so BANKOVCI in                    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                                                     KOVANCI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Uporabljamo jo predvsem v trgovinah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za plačevanje nižjih zneskov.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Gotovino lahko dvigujemo na banki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ali bankomatih.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4267"/>
            <a:ext cx="4449406" cy="19466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84" y="3350024"/>
            <a:ext cx="2196185" cy="24511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36" y="4827578"/>
            <a:ext cx="2744240" cy="18276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36" y="2270883"/>
            <a:ext cx="2877710" cy="21582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02" y="2982374"/>
            <a:ext cx="1158802" cy="11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KNJIŽNI DENAR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Ta denar se nakazuje na osebne (bančne) račune.</a:t>
            </a:r>
          </a:p>
          <a:p>
            <a:r>
              <a:rPr lang="sl-SI" dirty="0" smtClean="0"/>
              <a:t>Nakažejo ga podjetja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(za npr. plače, pokojnine),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ali posameznik (npr. nakup prek spleta,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ali plačilo višjih zneskov).</a:t>
            </a:r>
          </a:p>
          <a:p>
            <a:endParaRPr lang="sl-SI" dirty="0" smtClean="0"/>
          </a:p>
          <a:p>
            <a:r>
              <a:rPr lang="sl-SI" dirty="0" smtClean="0"/>
              <a:t>Predstavlja premoženje in promet zapisan pri banki.</a:t>
            </a:r>
          </a:p>
          <a:p>
            <a:r>
              <a:rPr lang="sl-SI" dirty="0" smtClean="0"/>
              <a:t>Predpisano ima posebno (osebno) številko – številka računa.</a:t>
            </a:r>
          </a:p>
          <a:p>
            <a:r>
              <a:rPr lang="sl-SI" dirty="0" smtClean="0"/>
              <a:t>Danes ga lahko upravljamo prek spleta ali mobilnega telefona.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78" y="2057401"/>
            <a:ext cx="2635736" cy="35615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5" y="2754009"/>
            <a:ext cx="2752219" cy="18577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3" y="71561"/>
            <a:ext cx="4586358" cy="22674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67" y="164600"/>
            <a:ext cx="2488758" cy="16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ELEKRONSKI DENAR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To je denar, ki je naložen na plačilnem računu in se plačuje s plačilnimi karticami.</a:t>
            </a:r>
          </a:p>
          <a:p>
            <a:r>
              <a:rPr lang="sl-SI" dirty="0" smtClean="0"/>
              <a:t>Ko plačujemo s karticami,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moramo vpisati posebno PIN kodo.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Elektronsko lahko plačujemo tudi prek spleta.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1"/>
                </a:solidFill>
              </a:rPr>
              <a:t>Pri plačevanju prek spleta moramo 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 smtClean="0">
                <a:solidFill>
                  <a:schemeClr val="accent1"/>
                </a:solidFill>
              </a:rPr>
              <a:t>  biti zelo predivni, saj se po svetu dogajajo 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 smtClean="0">
                <a:solidFill>
                  <a:schemeClr val="accent1"/>
                </a:solidFill>
              </a:rPr>
              <a:t>  številne zlorabe kartic!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301"/>
            <a:ext cx="3298466" cy="21302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8" y="2831492"/>
            <a:ext cx="3173871" cy="16609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47" y="4705783"/>
            <a:ext cx="3414651" cy="17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1448</TotalTime>
  <Words>522</Words>
  <Application>Microsoft Office PowerPoint</Application>
  <PresentationFormat>Širokozaslonsko</PresentationFormat>
  <Paragraphs>94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Comic Sans MS</vt:lpstr>
      <vt:lpstr>Sled pare</vt:lpstr>
      <vt:lpstr>PowerPointova predstavitev</vt:lpstr>
      <vt:lpstr>denar</vt:lpstr>
      <vt:lpstr>Denar nekoč</vt:lpstr>
      <vt:lpstr>Denar nekoč</vt:lpstr>
      <vt:lpstr>PowerPointova predstavitev</vt:lpstr>
      <vt:lpstr>PowerPointova predstavitev</vt:lpstr>
      <vt:lpstr>GOTOVINA</vt:lpstr>
      <vt:lpstr>KNJIŽNI DENAR</vt:lpstr>
      <vt:lpstr>ELEKRONSKI DENAR</vt:lpstr>
      <vt:lpstr>BANKA</vt:lpstr>
      <vt:lpstr>Zapis v zvezek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Tudi doma se lahko ponesrečimo</dc:title>
  <dc:creator>Windows User</dc:creator>
  <cp:lastModifiedBy>Windows User</cp:lastModifiedBy>
  <cp:revision>184</cp:revision>
  <dcterms:created xsi:type="dcterms:W3CDTF">2020-12-06T10:02:49Z</dcterms:created>
  <dcterms:modified xsi:type="dcterms:W3CDTF">2021-01-12T09:43:02Z</dcterms:modified>
</cp:coreProperties>
</file>