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85" r:id="rId4"/>
    <p:sldId id="286" r:id="rId5"/>
    <p:sldId id="287" r:id="rId6"/>
    <p:sldId id="288" r:id="rId7"/>
    <p:sldId id="289" r:id="rId8"/>
    <p:sldId id="290" r:id="rId9"/>
    <p:sldId id="283" r:id="rId10"/>
    <p:sldId id="279" r:id="rId11"/>
    <p:sldId id="28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eKB9S0kjZw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10" y="683909"/>
            <a:ext cx="56292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9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Zapis v zvezek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V </a:t>
            </a:r>
            <a:r>
              <a:rPr lang="sl-SI" dirty="0" smtClean="0"/>
              <a:t>zvezku že imaš </a:t>
            </a:r>
            <a:r>
              <a:rPr lang="sl-SI" dirty="0" smtClean="0"/>
              <a:t>naslov  </a:t>
            </a:r>
            <a:r>
              <a:rPr lang="sl-SI" b="1" dirty="0" smtClean="0">
                <a:solidFill>
                  <a:srgbClr val="FF0000"/>
                </a:solidFill>
              </a:rPr>
              <a:t>DENAR  </a:t>
            </a:r>
            <a:r>
              <a:rPr lang="sl-SI" dirty="0" smtClean="0"/>
              <a:t>. Pod že napisano snov prepiši </a:t>
            </a:r>
            <a:r>
              <a:rPr lang="sl-SI" dirty="0" smtClean="0"/>
              <a:t>besedilo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   </a:t>
            </a:r>
            <a:r>
              <a:rPr lang="sl-SI" b="1" dirty="0" smtClean="0">
                <a:solidFill>
                  <a:schemeClr val="accent1"/>
                </a:solidFill>
              </a:rPr>
              <a:t>Načini plačevanja</a:t>
            </a:r>
            <a:endParaRPr lang="sl-SI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chemeClr val="accent1"/>
              </a:solidFill>
            </a:endParaRPr>
          </a:p>
          <a:p>
            <a:r>
              <a:rPr lang="sl-SI" dirty="0" smtClean="0"/>
              <a:t>GOTOVINSKO PLAČEVANJE – plačevanje z bankovci in kovanci</a:t>
            </a:r>
          </a:p>
          <a:p>
            <a:r>
              <a:rPr lang="sl-SI" dirty="0" smtClean="0"/>
              <a:t>NEGOTOVINSKO PLAČEVANJE – plačevanje s plačilnimi karticami, ali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nakazila sredstev na bančne račune.</a:t>
            </a:r>
          </a:p>
          <a:p>
            <a:r>
              <a:rPr lang="sl-SI" dirty="0" smtClean="0"/>
              <a:t>OBROČNO PLAČEVANJE – odplačevanje v več manjših delih ali obrokih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09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644" y="0"/>
            <a:ext cx="8610600" cy="129302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293029"/>
            <a:ext cx="10820400" cy="5028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   </a:t>
            </a:r>
            <a:r>
              <a:rPr lang="sl-SI" b="1" dirty="0" smtClean="0">
                <a:solidFill>
                  <a:schemeClr val="accent1"/>
                </a:solidFill>
              </a:rPr>
              <a:t>Funkcije denarja</a:t>
            </a:r>
            <a:endParaRPr lang="sl-SI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l-SI" sz="800" dirty="0">
              <a:solidFill>
                <a:schemeClr val="accent1"/>
              </a:solidFill>
            </a:endParaRPr>
          </a:p>
          <a:p>
            <a:r>
              <a:rPr lang="sl-SI" dirty="0" smtClean="0"/>
              <a:t>Denar je PLAČILNO </a:t>
            </a:r>
            <a:r>
              <a:rPr lang="sl-SI" dirty="0"/>
              <a:t>SREDSTVO – z njim plačujemo za storitve ali izdelke.</a:t>
            </a:r>
          </a:p>
          <a:p>
            <a:pPr marL="0" indent="0">
              <a:buNone/>
            </a:pPr>
            <a:endParaRPr lang="sl-SI" sz="800" dirty="0"/>
          </a:p>
          <a:p>
            <a:r>
              <a:rPr lang="sl-SI" dirty="0"/>
              <a:t>Pri plačevanju ima vlogo MENJALNEGA POSREDNIKA, ker ga za nekaj zamenjamo</a:t>
            </a:r>
          </a:p>
          <a:p>
            <a:endParaRPr lang="sl-SI" sz="900" dirty="0"/>
          </a:p>
          <a:p>
            <a:r>
              <a:rPr lang="sl-SI" dirty="0"/>
              <a:t>Denar je hkrati tudi MERILEC VREDNOSTI (mera vrednosti) – pokaže nam, koliko </a:t>
            </a:r>
            <a:r>
              <a:rPr lang="sl-SI" dirty="0" smtClean="0"/>
              <a:t>je nek </a:t>
            </a:r>
            <a:r>
              <a:rPr lang="sl-SI" dirty="0"/>
              <a:t>izdelek ali storitev vredna</a:t>
            </a:r>
            <a:r>
              <a:rPr lang="sl-SI" dirty="0" smtClean="0"/>
              <a:t>.</a:t>
            </a:r>
          </a:p>
          <a:p>
            <a:endParaRPr lang="sl-SI" sz="800" dirty="0"/>
          </a:p>
          <a:p>
            <a:r>
              <a:rPr lang="sl-SI" dirty="0" smtClean="0"/>
              <a:t>Denar </a:t>
            </a:r>
            <a:r>
              <a:rPr lang="sl-SI" dirty="0"/>
              <a:t>je tudi HRANILEC VREDNOSTI – čez eno leto bo bankovec za 20 EUR še vedno vreden 20 EUR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sz="800" dirty="0" smtClean="0"/>
          </a:p>
          <a:p>
            <a:r>
              <a:rPr lang="sl-SI" dirty="0"/>
              <a:t>Eden najvarnejših načinov hranjenja denarja je na BANKI.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9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59633" cy="132588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542553"/>
            <a:ext cx="10820400" cy="50729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sl-SI" dirty="0"/>
              <a:t>Na koncu odpri učbenik na strani </a:t>
            </a:r>
            <a:r>
              <a:rPr lang="sl-SI" dirty="0" smtClean="0"/>
              <a:t>27 </a:t>
            </a:r>
            <a:r>
              <a:rPr lang="sl-SI" dirty="0"/>
              <a:t>in preberi besedilo </a:t>
            </a:r>
            <a:r>
              <a:rPr lang="sl-SI" dirty="0" smtClean="0"/>
              <a:t>(</a:t>
            </a:r>
            <a:r>
              <a:rPr lang="sl-SI" i="1" dirty="0" smtClean="0"/>
              <a:t>Načini plačevanja</a:t>
            </a:r>
            <a:r>
              <a:rPr lang="sl-SI" dirty="0" smtClean="0"/>
              <a:t> in </a:t>
            </a:r>
            <a:r>
              <a:rPr lang="sl-SI" i="1" dirty="0"/>
              <a:t>F</a:t>
            </a:r>
            <a:r>
              <a:rPr lang="sl-SI" i="1" dirty="0" smtClean="0"/>
              <a:t>unkcije denarja</a:t>
            </a:r>
            <a:r>
              <a:rPr lang="sl-SI" dirty="0" smtClean="0"/>
              <a:t>).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Uspelo ti je, prišel si do konca!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Želim ti lep dan še naprej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800" i="1" dirty="0" smtClean="0"/>
              <a:t>Pripravil: Andrej Filipčič</a:t>
            </a:r>
          </a:p>
          <a:p>
            <a:pPr marL="0" indent="0">
              <a:buNone/>
            </a:pPr>
            <a:r>
              <a:rPr lang="sl-SI" sz="800" i="1" dirty="0" smtClean="0"/>
              <a:t>Avtor </a:t>
            </a:r>
            <a:r>
              <a:rPr lang="sl-SI" sz="800" i="1" dirty="0"/>
              <a:t>učne priprave se fotografij in posnetkov na kakršenkoli način ne lasti. Gradivo je namenjeno izključno v izobraževalne namene.</a:t>
            </a:r>
            <a:endParaRPr lang="sl-SI" sz="800" dirty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90" y="2775667"/>
            <a:ext cx="2133600" cy="2133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49" y="2775667"/>
            <a:ext cx="4206240" cy="30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197" y="3099468"/>
            <a:ext cx="9448800" cy="1825096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denar</a:t>
            </a:r>
            <a:endParaRPr lang="sl-SI" i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3590" y="259001"/>
            <a:ext cx="11374340" cy="400958"/>
          </a:xfrm>
        </p:spPr>
        <p:txBody>
          <a:bodyPr>
            <a:noAutofit/>
          </a:bodyPr>
          <a:lstStyle/>
          <a:p>
            <a:endParaRPr lang="sl-SI" sz="10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8" y="316233"/>
            <a:ext cx="5417448" cy="31269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94" y="885369"/>
            <a:ext cx="4876800" cy="45624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7" y="4924564"/>
            <a:ext cx="3058843" cy="1720113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6138406" y="3908901"/>
            <a:ext cx="628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6000" i="1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endParaRPr lang="sl-SI" sz="6000" dirty="0"/>
          </a:p>
        </p:txBody>
      </p:sp>
    </p:spTree>
    <p:extLst>
      <p:ext uri="{BB962C8B-B14F-4D97-AF65-F5344CB8AC3E}">
        <p14:creationId xmlns:p14="http://schemas.microsoft.com/office/powerpoint/2010/main" val="32731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128120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>
                <a:solidFill>
                  <a:schemeClr val="accent3"/>
                </a:solidFill>
              </a:rPr>
              <a:t>Načini plačevanja</a:t>
            </a:r>
            <a:endParaRPr lang="sl-SI" sz="3000" i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2814762"/>
            <a:ext cx="10820400" cy="3403923"/>
          </a:xfrm>
        </p:spPr>
        <p:txBody>
          <a:bodyPr/>
          <a:lstStyle/>
          <a:p>
            <a:pPr marL="0" indent="0" algn="ctr">
              <a:buNone/>
            </a:pPr>
            <a:r>
              <a:rPr lang="sl-SI" sz="2400" i="1" dirty="0"/>
              <a:t>Poznamo več načinov plačevanja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99" y="3669196"/>
            <a:ext cx="2857500" cy="1905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19" y="3561210"/>
            <a:ext cx="3391052" cy="201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3"/>
                </a:solidFill>
              </a:rPr>
              <a:t>Gotovinsko plačevanje</a:t>
            </a:r>
            <a:endParaRPr lang="sl-SI" dirty="0">
              <a:solidFill>
                <a:schemeClr val="accent3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Kovance in bankovce smo že spoznali.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Ko plačujemo z njimi, temu rečemo </a:t>
            </a:r>
            <a:r>
              <a:rPr lang="sl-SI" dirty="0" smtClean="0">
                <a:solidFill>
                  <a:srgbClr val="0070C0"/>
                </a:solidFill>
              </a:rPr>
              <a:t>GOTOVINSKO PLAČEVANJE</a:t>
            </a:r>
            <a:r>
              <a:rPr lang="sl-SI" dirty="0" smtClean="0"/>
              <a:t>,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            ker plačujemo z gotovino.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8" y="3350024"/>
            <a:ext cx="4449406" cy="19466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3350024"/>
            <a:ext cx="2196185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3"/>
                </a:solidFill>
              </a:rPr>
              <a:t>Negotovinsko plačevanje</a:t>
            </a:r>
            <a:endParaRPr lang="sl-SI" dirty="0">
              <a:solidFill>
                <a:schemeClr val="accent3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To je plačevanje s </a:t>
            </a:r>
            <a:r>
              <a:rPr lang="sl-SI" dirty="0" smtClean="0">
                <a:solidFill>
                  <a:srgbClr val="0070C0"/>
                </a:solidFill>
              </a:rPr>
              <a:t>PLAČILNIMI KARTICAMI</a:t>
            </a:r>
            <a:r>
              <a:rPr lang="sl-SI" dirty="0" smtClean="0"/>
              <a:t>.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Ali prenos sredstev/nakazovanje na drugi bančni račun.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67" y="2775696"/>
            <a:ext cx="3298466" cy="21302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00" y="1850667"/>
            <a:ext cx="2431748" cy="3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3"/>
                </a:solidFill>
              </a:rPr>
              <a:t>Obročno odplačevanje</a:t>
            </a:r>
            <a:endParaRPr lang="sl-SI" dirty="0">
              <a:solidFill>
                <a:schemeClr val="accent3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 večjih/višjih zneskih nam lahko trgovina odobri obročno odplačevanje.</a:t>
            </a:r>
          </a:p>
          <a:p>
            <a:pPr marL="0" indent="0">
              <a:buNone/>
            </a:pPr>
            <a:r>
              <a:rPr lang="sl-SI" dirty="0" smtClean="0"/>
              <a:t>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</a:t>
            </a:r>
            <a:r>
              <a:rPr lang="sl-SI" sz="4000" dirty="0">
                <a:solidFill>
                  <a:schemeClr val="accent3"/>
                </a:solidFill>
              </a:rPr>
              <a:t>1</a:t>
            </a:r>
            <a:r>
              <a:rPr lang="sl-SI" sz="4000" dirty="0" smtClean="0">
                <a:solidFill>
                  <a:schemeClr val="accent3"/>
                </a:solidFill>
              </a:rPr>
              <a:t>.000 EUR			              20.000 eur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Določen znesek odplačamo v več manjših obrokih/delih.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730" y="4550354"/>
            <a:ext cx="3983603" cy="224077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0" y="4524236"/>
            <a:ext cx="4033126" cy="226689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79" y="4674254"/>
            <a:ext cx="2721014" cy="18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8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3"/>
                </a:solidFill>
              </a:rPr>
              <a:t>Funkcije denarja</a:t>
            </a:r>
            <a:endParaRPr lang="sl-SI" dirty="0">
              <a:solidFill>
                <a:schemeClr val="accent3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916264"/>
            <a:ext cx="10820400" cy="4302421"/>
          </a:xfrm>
        </p:spPr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PLAČILNO SREDSTVO</a:t>
            </a:r>
            <a:r>
              <a:rPr lang="sl-SI" dirty="0" smtClean="0"/>
              <a:t> – z njim plačujemo za storitve ali izdelke.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Pri plačevanju ima vlogo </a:t>
            </a:r>
            <a:r>
              <a:rPr lang="sl-SI" dirty="0" smtClean="0">
                <a:solidFill>
                  <a:srgbClr val="0070C0"/>
                </a:solidFill>
              </a:rPr>
              <a:t>MENJALNEGA POSREDNIKA</a:t>
            </a:r>
            <a:r>
              <a:rPr lang="sl-SI" dirty="0" smtClean="0"/>
              <a:t>, ker ga za nekaj zamenjamo.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63" y="2388125"/>
            <a:ext cx="2846567" cy="189581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34" y="2388125"/>
            <a:ext cx="4395744" cy="20385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23" y="4888064"/>
            <a:ext cx="3398519" cy="19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9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3"/>
                </a:solidFill>
              </a:rPr>
              <a:t>Funkcije denarja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00438"/>
          </a:xfrm>
        </p:spPr>
        <p:txBody>
          <a:bodyPr/>
          <a:lstStyle/>
          <a:p>
            <a:r>
              <a:rPr lang="sl-SI" dirty="0"/>
              <a:t>Denar je hkrati tudi </a:t>
            </a:r>
            <a:r>
              <a:rPr lang="sl-SI" dirty="0">
                <a:solidFill>
                  <a:srgbClr val="0070C0"/>
                </a:solidFill>
              </a:rPr>
              <a:t>MERILEC VREDNOSTI (mera vrednosti) </a:t>
            </a:r>
            <a:r>
              <a:rPr lang="sl-SI" dirty="0"/>
              <a:t>– pokaže nam, koliko je izdelek ali storitev vredna.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Denar je tudi </a:t>
            </a:r>
            <a:r>
              <a:rPr lang="sl-SI" dirty="0">
                <a:solidFill>
                  <a:srgbClr val="0070C0"/>
                </a:solidFill>
              </a:rPr>
              <a:t>HRANILEC VREDNOSTI </a:t>
            </a:r>
            <a:r>
              <a:rPr lang="sl-SI" dirty="0"/>
              <a:t>– čez eno leto bo bankovec za 20 EUR še vedno vreden 20 EUR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u="sng" dirty="0" smtClean="0"/>
              <a:t>Eden najvarnejših načinov hranjenja denarja je na BANKI</a:t>
            </a:r>
            <a:r>
              <a:rPr lang="sl-SI" dirty="0" smtClean="0"/>
              <a:t>.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51" y="2685304"/>
            <a:ext cx="3768007" cy="22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BANKA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Še enkrat si oglej </a:t>
            </a:r>
            <a:r>
              <a:rPr lang="sl-SI" dirty="0" smtClean="0"/>
              <a:t>video posnetek o banki in denarju</a:t>
            </a:r>
          </a:p>
          <a:p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   </a:t>
            </a: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www.youtube.com/watch?v=eKB9S0kjZwM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89" y="3560569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2478</TotalTime>
  <Words>349</Words>
  <Application>Microsoft Office PowerPoint</Application>
  <PresentationFormat>Širokozaslonsko</PresentationFormat>
  <Paragraphs>87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Comic Sans MS</vt:lpstr>
      <vt:lpstr>Sled pare</vt:lpstr>
      <vt:lpstr>PowerPointova predstavitev</vt:lpstr>
      <vt:lpstr>denar</vt:lpstr>
      <vt:lpstr>Načini plačevanja</vt:lpstr>
      <vt:lpstr>Gotovinsko plačevanje</vt:lpstr>
      <vt:lpstr>Negotovinsko plačevanje</vt:lpstr>
      <vt:lpstr>Obročno odplačevanje</vt:lpstr>
      <vt:lpstr>Funkcije denarja</vt:lpstr>
      <vt:lpstr>Funkcije denarja</vt:lpstr>
      <vt:lpstr>BANKA</vt:lpstr>
      <vt:lpstr>Zapis v zvezek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Tudi doma se lahko ponesrečimo</dc:title>
  <dc:creator>Windows User</dc:creator>
  <cp:lastModifiedBy>Windows User</cp:lastModifiedBy>
  <cp:revision>212</cp:revision>
  <dcterms:created xsi:type="dcterms:W3CDTF">2020-12-06T10:02:49Z</dcterms:created>
  <dcterms:modified xsi:type="dcterms:W3CDTF">2021-01-17T09:28:07Z</dcterms:modified>
</cp:coreProperties>
</file>