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6" r:id="rId3"/>
    <p:sldId id="301" r:id="rId4"/>
    <p:sldId id="293" r:id="rId5"/>
    <p:sldId id="295" r:id="rId6"/>
    <p:sldId id="298" r:id="rId7"/>
    <p:sldId id="299" r:id="rId8"/>
    <p:sldId id="300" r:id="rId9"/>
    <p:sldId id="279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8" d="100"/>
          <a:sy n="98" d="100"/>
        </p:scale>
        <p:origin x="84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8nXZhxHPas" TargetMode="External"/><Relationship Id="rId2" Type="http://schemas.openxmlformats.org/officeDocument/2006/relationships/hyperlink" Target="https://www.youtube.com/watch?v=p_dvgO1EKZ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9pqGpBwXZ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10" y="683909"/>
            <a:ext cx="562927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9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659633" cy="132588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1542553"/>
            <a:ext cx="10820400" cy="507293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sl-SI" dirty="0"/>
              <a:t>Na koncu odpri učbenik na strani </a:t>
            </a:r>
            <a:r>
              <a:rPr lang="sl-SI" dirty="0" smtClean="0"/>
              <a:t>28, 29 </a:t>
            </a:r>
            <a:r>
              <a:rPr lang="sl-SI" dirty="0"/>
              <a:t>in preberi </a:t>
            </a:r>
            <a:r>
              <a:rPr lang="sl-SI" dirty="0" smtClean="0"/>
              <a:t>besedilo.</a:t>
            </a:r>
          </a:p>
          <a:p>
            <a:pPr>
              <a:lnSpc>
                <a:spcPct val="170000"/>
              </a:lnSpc>
            </a:pPr>
            <a:r>
              <a:rPr lang="sl-SI" dirty="0" smtClean="0">
                <a:solidFill>
                  <a:schemeClr val="accent1"/>
                </a:solidFill>
              </a:rPr>
              <a:t>Čaka te tudi naloga – odgovoriti moraš na 3 vprašaja v rubriki </a:t>
            </a:r>
            <a:r>
              <a:rPr lang="sl-SI" dirty="0" smtClean="0">
                <a:solidFill>
                  <a:srgbClr val="92D050"/>
                </a:solidFill>
              </a:rPr>
              <a:t>Ponovim</a:t>
            </a:r>
            <a:endParaRPr lang="sl-SI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sl-SI" dirty="0">
              <a:solidFill>
                <a:schemeClr val="accent1"/>
              </a:solidFill>
            </a:endParaRPr>
          </a:p>
          <a:p>
            <a:r>
              <a:rPr lang="sl-SI" dirty="0" smtClean="0"/>
              <a:t>Uspelo ti je, prišel si do konca!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Želim ti lep dan še naprej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800" i="1" dirty="0" smtClean="0"/>
              <a:t>Pripravil: Andrej Filipčič</a:t>
            </a:r>
          </a:p>
          <a:p>
            <a:pPr marL="0" indent="0">
              <a:buNone/>
            </a:pPr>
            <a:r>
              <a:rPr lang="sl-SI" sz="800" i="1" dirty="0" smtClean="0"/>
              <a:t>Avtor </a:t>
            </a:r>
            <a:r>
              <a:rPr lang="sl-SI" sz="800" i="1" dirty="0"/>
              <a:t>učne priprave se fotografij in posnetkov na kakršenkoli način ne lasti. Gradivo je namenjeno izključno v izobraževalne namene.</a:t>
            </a:r>
            <a:endParaRPr lang="sl-SI" sz="800" dirty="0"/>
          </a:p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988" y="3096680"/>
            <a:ext cx="2133600" cy="21336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446" y="2628202"/>
            <a:ext cx="4206240" cy="30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3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99550" y="1711938"/>
            <a:ext cx="9448800" cy="1825096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chemeClr val="accent3">
                    <a:lumMod val="75000"/>
                  </a:schemeClr>
                </a:solidFill>
              </a:rPr>
              <a:t>Družinski proračun</a:t>
            </a:r>
            <a:endParaRPr lang="sl-SI" i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3590" y="259001"/>
            <a:ext cx="11374340" cy="400958"/>
          </a:xfrm>
        </p:spPr>
        <p:txBody>
          <a:bodyPr>
            <a:noAutofit/>
          </a:bodyPr>
          <a:lstStyle/>
          <a:p>
            <a:endParaRPr lang="sl-SI" sz="1000" b="1" dirty="0"/>
          </a:p>
        </p:txBody>
      </p:sp>
      <p:pic>
        <p:nvPicPr>
          <p:cNvPr id="4" name="Picture 6" descr="Plačevanje položnic brez provizije - Novice: Velenje, Šoštanj, Šmartno ob  Paki - Naš čas">
            <a:extLst>
              <a:ext uri="{FF2B5EF4-FFF2-40B4-BE49-F238E27FC236}">
                <a16:creationId xmlns:a16="http://schemas.microsoft.com/office/drawing/2014/main" id="{0B7B4FD0-D9BA-4206-B035-8FFBD6A79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8451">
            <a:off x="370181" y="4375467"/>
            <a:ext cx="3355925" cy="1701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Zmajčki smo se srečali s poklici – VVE Čebelica Gabrovka-Dole">
            <a:extLst>
              <a:ext uri="{FF2B5EF4-FFF2-40B4-BE49-F238E27FC236}">
                <a16:creationId xmlns:a16="http://schemas.microsoft.com/office/drawing/2014/main" id="{3D679DCF-6E8F-41C4-98DD-2F0039843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03" y="3937653"/>
            <a:ext cx="3312695" cy="2294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Obvestila s hrbtne strani položnice za mesec december">
            <a:extLst>
              <a:ext uri="{FF2B5EF4-FFF2-40B4-BE49-F238E27FC236}">
                <a16:creationId xmlns:a16="http://schemas.microsoft.com/office/drawing/2014/main" id="{460769A3-6594-48E4-8445-C99011AA8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819">
            <a:off x="8689492" y="4404719"/>
            <a:ext cx="3108421" cy="1445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3929018" y="66892"/>
            <a:ext cx="7519480" cy="2238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400" dirty="0"/>
              <a:t>Se spomnite, ko smo povedali, da so viri omejeni?  </a:t>
            </a:r>
            <a:endParaRPr lang="sl-SI" sz="2400" dirty="0" smtClean="0"/>
          </a:p>
          <a:p>
            <a:pPr>
              <a:lnSpc>
                <a:spcPct val="150000"/>
              </a:lnSpc>
            </a:pPr>
            <a:r>
              <a:rPr lang="sl-SI" sz="2400" dirty="0" smtClean="0"/>
              <a:t>To </a:t>
            </a:r>
            <a:r>
              <a:rPr lang="sl-SI" sz="2400" dirty="0"/>
              <a:t>zelo velja za denar.</a:t>
            </a:r>
          </a:p>
          <a:p>
            <a:pPr>
              <a:lnSpc>
                <a:spcPct val="150000"/>
              </a:lnSpc>
            </a:pPr>
            <a:r>
              <a:rPr lang="sl-SI" sz="2400" dirty="0"/>
              <a:t>Od kje pa družina sploh dobi denar</a:t>
            </a:r>
            <a:r>
              <a:rPr lang="sl-SI" sz="24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sl-SI" sz="2400" dirty="0" smtClean="0"/>
              <a:t>Danes boš izvedel nove stvari o naslovu…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27316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22961" y="774101"/>
            <a:ext cx="10620983" cy="1293028"/>
          </a:xfrm>
        </p:spPr>
        <p:txBody>
          <a:bodyPr/>
          <a:lstStyle/>
          <a:p>
            <a:r>
              <a:rPr lang="sl-SI" dirty="0" smtClean="0"/>
              <a:t>Za začetek si poglej video posnetek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73349" y="2642032"/>
            <a:ext cx="10820400" cy="4024125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www.youtube.com/watch?v=p_dvgO1EKZ0</a:t>
            </a:r>
            <a:endParaRPr lang="sl-SI" dirty="0" smtClean="0"/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 smtClean="0"/>
              <a:t>Ali veš, da ima tudi država proračun? Oglej si v posnetku…</a:t>
            </a:r>
          </a:p>
          <a:p>
            <a:endParaRPr lang="sl-SI" dirty="0" smtClean="0"/>
          </a:p>
          <a:p>
            <a:pPr marL="0" indent="0" algn="ctr">
              <a:buNone/>
            </a:pPr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www.youtube.com/watch?v=T8nXZhxHPas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4589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9B72E0F-C9D0-4C34-A267-7ADC2865B26E}"/>
              </a:ext>
            </a:extLst>
          </p:cNvPr>
          <p:cNvSpPr txBox="1"/>
          <p:nvPr/>
        </p:nvSpPr>
        <p:spPr>
          <a:xfrm>
            <a:off x="446315" y="1697815"/>
            <a:ext cx="4136571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sl-SI" sz="2000" dirty="0"/>
              <a:t>Od kod torej pride denar za stvari, ki jih družina potrebuje?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D919605-1B5F-4BC5-92FF-B5C75D668922}"/>
              </a:ext>
            </a:extLst>
          </p:cNvPr>
          <p:cNvSpPr txBox="1"/>
          <p:nvPr/>
        </p:nvSpPr>
        <p:spPr>
          <a:xfrm>
            <a:off x="8277009" y="1697815"/>
            <a:ext cx="3516085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sl-SI"/>
            </a:defPPr>
            <a:lvl1pPr>
              <a:defRPr sz="2400"/>
            </a:lvl1pPr>
          </a:lstStyle>
          <a:p>
            <a:r>
              <a:rPr lang="sl-SI" sz="2000" dirty="0"/>
              <a:t>Za kaj družina porabi zasluženi denar?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B718F97-279C-4989-A19C-719020C7420C}"/>
              </a:ext>
            </a:extLst>
          </p:cNvPr>
          <p:cNvSpPr txBox="1"/>
          <p:nvPr/>
        </p:nvSpPr>
        <p:spPr>
          <a:xfrm>
            <a:off x="652719" y="2958488"/>
            <a:ext cx="11043557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>
                    <a:lumMod val="95000"/>
                  </a:schemeClr>
                </a:solidFill>
              </a:rPr>
              <a:t>Denar s katerim družina upravlja, je </a:t>
            </a:r>
            <a:r>
              <a:rPr lang="sl-SI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DRUŽINSKI PRORAČUN</a:t>
            </a:r>
            <a:r>
              <a:rPr lang="sl-SI" sz="32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2B98E69-2F0A-4D05-8848-DC7E4EF342E7}"/>
              </a:ext>
            </a:extLst>
          </p:cNvPr>
          <p:cNvSpPr txBox="1"/>
          <p:nvPr/>
        </p:nvSpPr>
        <p:spPr>
          <a:xfrm>
            <a:off x="278827" y="5351139"/>
            <a:ext cx="3788229" cy="1015919"/>
          </a:xfrm>
          <a:custGeom>
            <a:avLst/>
            <a:gdLst>
              <a:gd name="connsiteX0" fmla="*/ 0 w 3788229"/>
              <a:gd name="connsiteY0" fmla="*/ 0 h 738792"/>
              <a:gd name="connsiteX1" fmla="*/ 503293 w 3788229"/>
              <a:gd name="connsiteY1" fmla="*/ 0 h 738792"/>
              <a:gd name="connsiteX2" fmla="*/ 930822 w 3788229"/>
              <a:gd name="connsiteY2" fmla="*/ 0 h 738792"/>
              <a:gd name="connsiteX3" fmla="*/ 1509880 w 3788229"/>
              <a:gd name="connsiteY3" fmla="*/ 0 h 738792"/>
              <a:gd name="connsiteX4" fmla="*/ 2126820 w 3788229"/>
              <a:gd name="connsiteY4" fmla="*/ 0 h 738792"/>
              <a:gd name="connsiteX5" fmla="*/ 2554349 w 3788229"/>
              <a:gd name="connsiteY5" fmla="*/ 0 h 738792"/>
              <a:gd name="connsiteX6" fmla="*/ 3057642 w 3788229"/>
              <a:gd name="connsiteY6" fmla="*/ 0 h 738792"/>
              <a:gd name="connsiteX7" fmla="*/ 3788229 w 3788229"/>
              <a:gd name="connsiteY7" fmla="*/ 0 h 738792"/>
              <a:gd name="connsiteX8" fmla="*/ 3788229 w 3788229"/>
              <a:gd name="connsiteY8" fmla="*/ 376784 h 738792"/>
              <a:gd name="connsiteX9" fmla="*/ 3788229 w 3788229"/>
              <a:gd name="connsiteY9" fmla="*/ 738792 h 738792"/>
              <a:gd name="connsiteX10" fmla="*/ 3360700 w 3788229"/>
              <a:gd name="connsiteY10" fmla="*/ 738792 h 738792"/>
              <a:gd name="connsiteX11" fmla="*/ 2857407 w 3788229"/>
              <a:gd name="connsiteY11" fmla="*/ 738792 h 738792"/>
              <a:gd name="connsiteX12" fmla="*/ 2391996 w 3788229"/>
              <a:gd name="connsiteY12" fmla="*/ 738792 h 738792"/>
              <a:gd name="connsiteX13" fmla="*/ 1926585 w 3788229"/>
              <a:gd name="connsiteY13" fmla="*/ 738792 h 738792"/>
              <a:gd name="connsiteX14" fmla="*/ 1499056 w 3788229"/>
              <a:gd name="connsiteY14" fmla="*/ 738792 h 738792"/>
              <a:gd name="connsiteX15" fmla="*/ 957881 w 3788229"/>
              <a:gd name="connsiteY15" fmla="*/ 738792 h 738792"/>
              <a:gd name="connsiteX16" fmla="*/ 492470 w 3788229"/>
              <a:gd name="connsiteY16" fmla="*/ 738792 h 738792"/>
              <a:gd name="connsiteX17" fmla="*/ 0 w 3788229"/>
              <a:gd name="connsiteY17" fmla="*/ 738792 h 738792"/>
              <a:gd name="connsiteX18" fmla="*/ 0 w 3788229"/>
              <a:gd name="connsiteY18" fmla="*/ 376784 h 738792"/>
              <a:gd name="connsiteX19" fmla="*/ 0 w 3788229"/>
              <a:gd name="connsiteY19" fmla="*/ 0 h 73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88229" h="738792" extrusionOk="0">
                <a:moveTo>
                  <a:pt x="0" y="0"/>
                </a:moveTo>
                <a:cubicBezTo>
                  <a:pt x="245027" y="-10938"/>
                  <a:pt x="376302" y="31240"/>
                  <a:pt x="503293" y="0"/>
                </a:cubicBezTo>
                <a:cubicBezTo>
                  <a:pt x="630284" y="-31240"/>
                  <a:pt x="817912" y="51018"/>
                  <a:pt x="930822" y="0"/>
                </a:cubicBezTo>
                <a:cubicBezTo>
                  <a:pt x="1043732" y="-51018"/>
                  <a:pt x="1228295" y="54002"/>
                  <a:pt x="1509880" y="0"/>
                </a:cubicBezTo>
                <a:cubicBezTo>
                  <a:pt x="1791465" y="-54002"/>
                  <a:pt x="1984571" y="73219"/>
                  <a:pt x="2126820" y="0"/>
                </a:cubicBezTo>
                <a:cubicBezTo>
                  <a:pt x="2269069" y="-73219"/>
                  <a:pt x="2397596" y="41051"/>
                  <a:pt x="2554349" y="0"/>
                </a:cubicBezTo>
                <a:cubicBezTo>
                  <a:pt x="2711102" y="-41051"/>
                  <a:pt x="2910845" y="6449"/>
                  <a:pt x="3057642" y="0"/>
                </a:cubicBezTo>
                <a:cubicBezTo>
                  <a:pt x="3204439" y="-6449"/>
                  <a:pt x="3515355" y="1847"/>
                  <a:pt x="3788229" y="0"/>
                </a:cubicBezTo>
                <a:cubicBezTo>
                  <a:pt x="3827433" y="141151"/>
                  <a:pt x="3754089" y="243933"/>
                  <a:pt x="3788229" y="376784"/>
                </a:cubicBezTo>
                <a:cubicBezTo>
                  <a:pt x="3822369" y="509635"/>
                  <a:pt x="3783061" y="567188"/>
                  <a:pt x="3788229" y="738792"/>
                </a:cubicBezTo>
                <a:cubicBezTo>
                  <a:pt x="3622287" y="743864"/>
                  <a:pt x="3547633" y="729639"/>
                  <a:pt x="3360700" y="738792"/>
                </a:cubicBezTo>
                <a:cubicBezTo>
                  <a:pt x="3173767" y="747945"/>
                  <a:pt x="3079314" y="700549"/>
                  <a:pt x="2857407" y="738792"/>
                </a:cubicBezTo>
                <a:cubicBezTo>
                  <a:pt x="2635500" y="777035"/>
                  <a:pt x="2524834" y="710977"/>
                  <a:pt x="2391996" y="738792"/>
                </a:cubicBezTo>
                <a:cubicBezTo>
                  <a:pt x="2259158" y="766607"/>
                  <a:pt x="2143750" y="700029"/>
                  <a:pt x="1926585" y="738792"/>
                </a:cubicBezTo>
                <a:cubicBezTo>
                  <a:pt x="1709420" y="777555"/>
                  <a:pt x="1607090" y="726682"/>
                  <a:pt x="1499056" y="738792"/>
                </a:cubicBezTo>
                <a:cubicBezTo>
                  <a:pt x="1391022" y="750902"/>
                  <a:pt x="1170525" y="688514"/>
                  <a:pt x="957881" y="738792"/>
                </a:cubicBezTo>
                <a:cubicBezTo>
                  <a:pt x="745237" y="789070"/>
                  <a:pt x="591667" y="685760"/>
                  <a:pt x="492470" y="738792"/>
                </a:cubicBezTo>
                <a:cubicBezTo>
                  <a:pt x="393273" y="791824"/>
                  <a:pt x="157325" y="715450"/>
                  <a:pt x="0" y="738792"/>
                </a:cubicBezTo>
                <a:cubicBezTo>
                  <a:pt x="-43092" y="575411"/>
                  <a:pt x="7328" y="544321"/>
                  <a:pt x="0" y="376784"/>
                </a:cubicBezTo>
                <a:cubicBezTo>
                  <a:pt x="-7328" y="209247"/>
                  <a:pt x="24484" y="118721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21559712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sl-SI" sz="1801" dirty="0"/>
              <a:t>Kaj vse </a:t>
            </a:r>
            <a:r>
              <a:rPr lang="sl-SI" sz="1801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prihaja</a:t>
            </a:r>
            <a:r>
              <a:rPr lang="sl-SI" sz="1801" dirty="0"/>
              <a:t> v družinski proračun? </a:t>
            </a:r>
          </a:p>
          <a:p>
            <a:pPr algn="ctr"/>
            <a:r>
              <a:rPr lang="sl-SI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PREJEMKI.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256E881E-9CDA-4912-9774-9ECD9A7DA989}"/>
              </a:ext>
            </a:extLst>
          </p:cNvPr>
          <p:cNvSpPr txBox="1"/>
          <p:nvPr/>
        </p:nvSpPr>
        <p:spPr>
          <a:xfrm>
            <a:off x="1891394" y="4185591"/>
            <a:ext cx="721178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</a:rPr>
              <a:t>V družinski proračun denar </a:t>
            </a:r>
            <a:r>
              <a:rPr lang="sl-SI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PRIHAJA</a:t>
            </a:r>
            <a:r>
              <a:rPr lang="sl-SI" sz="2400" dirty="0"/>
              <a:t> </a:t>
            </a:r>
            <a:r>
              <a:rPr lang="sl-SI" sz="2400" dirty="0">
                <a:solidFill>
                  <a:schemeClr val="bg1"/>
                </a:solidFill>
              </a:rPr>
              <a:t>in</a:t>
            </a:r>
            <a:r>
              <a:rPr lang="sl-SI" sz="2400" dirty="0"/>
              <a:t> </a:t>
            </a:r>
            <a:r>
              <a:rPr lang="sl-SI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ODHAJA</a:t>
            </a:r>
            <a:r>
              <a:rPr lang="sl-SI" sz="2400" dirty="0">
                <a:solidFill>
                  <a:schemeClr val="bg1"/>
                </a:solidFill>
              </a:rPr>
              <a:t>.</a:t>
            </a:r>
            <a:r>
              <a:rPr lang="sl-SI" sz="2800" dirty="0"/>
              <a:t> 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7BC08B6E-BC0E-48C4-9E7A-229C8833E75F}"/>
              </a:ext>
            </a:extLst>
          </p:cNvPr>
          <p:cNvSpPr txBox="1"/>
          <p:nvPr/>
        </p:nvSpPr>
        <p:spPr>
          <a:xfrm>
            <a:off x="7177525" y="5351139"/>
            <a:ext cx="4481033" cy="1015919"/>
          </a:xfrm>
          <a:custGeom>
            <a:avLst/>
            <a:gdLst>
              <a:gd name="connsiteX0" fmla="*/ 0 w 5138059"/>
              <a:gd name="connsiteY0" fmla="*/ 0 h 738792"/>
              <a:gd name="connsiteX1" fmla="*/ 519515 w 5138059"/>
              <a:gd name="connsiteY1" fmla="*/ 0 h 738792"/>
              <a:gd name="connsiteX2" fmla="*/ 1193171 w 5138059"/>
              <a:gd name="connsiteY2" fmla="*/ 0 h 738792"/>
              <a:gd name="connsiteX3" fmla="*/ 1609925 w 5138059"/>
              <a:gd name="connsiteY3" fmla="*/ 0 h 738792"/>
              <a:gd name="connsiteX4" fmla="*/ 2180821 w 5138059"/>
              <a:gd name="connsiteY4" fmla="*/ 0 h 738792"/>
              <a:gd name="connsiteX5" fmla="*/ 2803097 w 5138059"/>
              <a:gd name="connsiteY5" fmla="*/ 0 h 738792"/>
              <a:gd name="connsiteX6" fmla="*/ 3219850 w 5138059"/>
              <a:gd name="connsiteY6" fmla="*/ 0 h 738792"/>
              <a:gd name="connsiteX7" fmla="*/ 3687985 w 5138059"/>
              <a:gd name="connsiteY7" fmla="*/ 0 h 738792"/>
              <a:gd name="connsiteX8" fmla="*/ 4361641 w 5138059"/>
              <a:gd name="connsiteY8" fmla="*/ 0 h 738792"/>
              <a:gd name="connsiteX9" fmla="*/ 5138059 w 5138059"/>
              <a:gd name="connsiteY9" fmla="*/ 0 h 738792"/>
              <a:gd name="connsiteX10" fmla="*/ 5138059 w 5138059"/>
              <a:gd name="connsiteY10" fmla="*/ 354620 h 738792"/>
              <a:gd name="connsiteX11" fmla="*/ 5138059 w 5138059"/>
              <a:gd name="connsiteY11" fmla="*/ 738792 h 738792"/>
              <a:gd name="connsiteX12" fmla="*/ 4567164 w 5138059"/>
              <a:gd name="connsiteY12" fmla="*/ 738792 h 738792"/>
              <a:gd name="connsiteX13" fmla="*/ 4099029 w 5138059"/>
              <a:gd name="connsiteY13" fmla="*/ 738792 h 738792"/>
              <a:gd name="connsiteX14" fmla="*/ 3630895 w 5138059"/>
              <a:gd name="connsiteY14" fmla="*/ 738792 h 738792"/>
              <a:gd name="connsiteX15" fmla="*/ 3008619 w 5138059"/>
              <a:gd name="connsiteY15" fmla="*/ 738792 h 738792"/>
              <a:gd name="connsiteX16" fmla="*/ 2591865 w 5138059"/>
              <a:gd name="connsiteY16" fmla="*/ 738792 h 738792"/>
              <a:gd name="connsiteX17" fmla="*/ 2123731 w 5138059"/>
              <a:gd name="connsiteY17" fmla="*/ 738792 h 738792"/>
              <a:gd name="connsiteX18" fmla="*/ 1604216 w 5138059"/>
              <a:gd name="connsiteY18" fmla="*/ 738792 h 738792"/>
              <a:gd name="connsiteX19" fmla="*/ 930560 w 5138059"/>
              <a:gd name="connsiteY19" fmla="*/ 738792 h 738792"/>
              <a:gd name="connsiteX20" fmla="*/ 0 w 5138059"/>
              <a:gd name="connsiteY20" fmla="*/ 738792 h 738792"/>
              <a:gd name="connsiteX21" fmla="*/ 0 w 5138059"/>
              <a:gd name="connsiteY21" fmla="*/ 369396 h 738792"/>
              <a:gd name="connsiteX22" fmla="*/ 0 w 5138059"/>
              <a:gd name="connsiteY22" fmla="*/ 0 h 73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138059" h="738792" extrusionOk="0">
                <a:moveTo>
                  <a:pt x="0" y="0"/>
                </a:moveTo>
                <a:cubicBezTo>
                  <a:pt x="203176" y="-19715"/>
                  <a:pt x="298487" y="37669"/>
                  <a:pt x="519515" y="0"/>
                </a:cubicBezTo>
                <a:cubicBezTo>
                  <a:pt x="740544" y="-37669"/>
                  <a:pt x="950804" y="70646"/>
                  <a:pt x="1193171" y="0"/>
                </a:cubicBezTo>
                <a:cubicBezTo>
                  <a:pt x="1435538" y="-70646"/>
                  <a:pt x="1405395" y="16137"/>
                  <a:pt x="1609925" y="0"/>
                </a:cubicBezTo>
                <a:cubicBezTo>
                  <a:pt x="1814455" y="-16137"/>
                  <a:pt x="2022978" y="21432"/>
                  <a:pt x="2180821" y="0"/>
                </a:cubicBezTo>
                <a:cubicBezTo>
                  <a:pt x="2338664" y="-21432"/>
                  <a:pt x="2646596" y="35133"/>
                  <a:pt x="2803097" y="0"/>
                </a:cubicBezTo>
                <a:cubicBezTo>
                  <a:pt x="2959598" y="-35133"/>
                  <a:pt x="3125229" y="40670"/>
                  <a:pt x="3219850" y="0"/>
                </a:cubicBezTo>
                <a:cubicBezTo>
                  <a:pt x="3314471" y="-40670"/>
                  <a:pt x="3571947" y="22597"/>
                  <a:pt x="3687985" y="0"/>
                </a:cubicBezTo>
                <a:cubicBezTo>
                  <a:pt x="3804023" y="-22597"/>
                  <a:pt x="4198719" y="1916"/>
                  <a:pt x="4361641" y="0"/>
                </a:cubicBezTo>
                <a:cubicBezTo>
                  <a:pt x="4524563" y="-1916"/>
                  <a:pt x="4859892" y="65953"/>
                  <a:pt x="5138059" y="0"/>
                </a:cubicBezTo>
                <a:cubicBezTo>
                  <a:pt x="5178350" y="84974"/>
                  <a:pt x="5124387" y="213594"/>
                  <a:pt x="5138059" y="354620"/>
                </a:cubicBezTo>
                <a:cubicBezTo>
                  <a:pt x="5151731" y="495646"/>
                  <a:pt x="5134147" y="629318"/>
                  <a:pt x="5138059" y="738792"/>
                </a:cubicBezTo>
                <a:cubicBezTo>
                  <a:pt x="4938077" y="774384"/>
                  <a:pt x="4774991" y="671817"/>
                  <a:pt x="4567164" y="738792"/>
                </a:cubicBezTo>
                <a:cubicBezTo>
                  <a:pt x="4359337" y="805767"/>
                  <a:pt x="4207601" y="704624"/>
                  <a:pt x="4099029" y="738792"/>
                </a:cubicBezTo>
                <a:cubicBezTo>
                  <a:pt x="3990457" y="772960"/>
                  <a:pt x="3768663" y="726036"/>
                  <a:pt x="3630895" y="738792"/>
                </a:cubicBezTo>
                <a:cubicBezTo>
                  <a:pt x="3493127" y="751548"/>
                  <a:pt x="3153408" y="695510"/>
                  <a:pt x="3008619" y="738792"/>
                </a:cubicBezTo>
                <a:cubicBezTo>
                  <a:pt x="2863830" y="782074"/>
                  <a:pt x="2708579" y="702094"/>
                  <a:pt x="2591865" y="738792"/>
                </a:cubicBezTo>
                <a:cubicBezTo>
                  <a:pt x="2475151" y="775490"/>
                  <a:pt x="2348362" y="718960"/>
                  <a:pt x="2123731" y="738792"/>
                </a:cubicBezTo>
                <a:cubicBezTo>
                  <a:pt x="1899100" y="758624"/>
                  <a:pt x="1804887" y="694142"/>
                  <a:pt x="1604216" y="738792"/>
                </a:cubicBezTo>
                <a:cubicBezTo>
                  <a:pt x="1403546" y="783442"/>
                  <a:pt x="1218310" y="698168"/>
                  <a:pt x="930560" y="738792"/>
                </a:cubicBezTo>
                <a:cubicBezTo>
                  <a:pt x="642810" y="779416"/>
                  <a:pt x="403057" y="670719"/>
                  <a:pt x="0" y="738792"/>
                </a:cubicBezTo>
                <a:cubicBezTo>
                  <a:pt x="-9212" y="587475"/>
                  <a:pt x="29847" y="447902"/>
                  <a:pt x="0" y="369396"/>
                </a:cubicBezTo>
                <a:cubicBezTo>
                  <a:pt x="-29847" y="290890"/>
                  <a:pt x="7391" y="145059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01430737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sl-SI" sz="1801" dirty="0"/>
              <a:t>Za kaj vse denar </a:t>
            </a:r>
            <a:r>
              <a:rPr lang="sl-SI" sz="1801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odhaja</a:t>
            </a:r>
            <a:r>
              <a:rPr lang="sl-SI" sz="1801" dirty="0"/>
              <a:t> iz družinskega proračuna? </a:t>
            </a:r>
          </a:p>
          <a:p>
            <a:pPr algn="ctr"/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SO IZDATKI. </a:t>
            </a:r>
          </a:p>
        </p:txBody>
      </p:sp>
      <p:sp>
        <p:nvSpPr>
          <p:cNvPr id="11" name="Puščica: dol 10">
            <a:extLst>
              <a:ext uri="{FF2B5EF4-FFF2-40B4-BE49-F238E27FC236}">
                <a16:creationId xmlns:a16="http://schemas.microsoft.com/office/drawing/2014/main" id="{D47A7DBA-4079-4C71-B2E8-2BBE5FACE75A}"/>
              </a:ext>
            </a:extLst>
          </p:cNvPr>
          <p:cNvSpPr/>
          <p:nvPr/>
        </p:nvSpPr>
        <p:spPr>
          <a:xfrm>
            <a:off x="6286074" y="3602817"/>
            <a:ext cx="370116" cy="52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801"/>
          </a:p>
        </p:txBody>
      </p:sp>
      <p:sp>
        <p:nvSpPr>
          <p:cNvPr id="12" name="Puščica: dol 11">
            <a:extLst>
              <a:ext uri="{FF2B5EF4-FFF2-40B4-BE49-F238E27FC236}">
                <a16:creationId xmlns:a16="http://schemas.microsoft.com/office/drawing/2014/main" id="{315035D1-85EB-4879-85DF-A95F1ACD9837}"/>
              </a:ext>
            </a:extLst>
          </p:cNvPr>
          <p:cNvSpPr/>
          <p:nvPr/>
        </p:nvSpPr>
        <p:spPr>
          <a:xfrm rot="3671058">
            <a:off x="4752399" y="4415018"/>
            <a:ext cx="370116" cy="1684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801"/>
          </a:p>
        </p:txBody>
      </p:sp>
      <p:sp>
        <p:nvSpPr>
          <p:cNvPr id="13" name="Puščica: dol 12">
            <a:extLst>
              <a:ext uri="{FF2B5EF4-FFF2-40B4-BE49-F238E27FC236}">
                <a16:creationId xmlns:a16="http://schemas.microsoft.com/office/drawing/2014/main" id="{2746A287-73CE-4BE6-A2E3-26491420F776}"/>
              </a:ext>
            </a:extLst>
          </p:cNvPr>
          <p:cNvSpPr/>
          <p:nvPr/>
        </p:nvSpPr>
        <p:spPr>
          <a:xfrm rot="19227282">
            <a:off x="6415392" y="4670485"/>
            <a:ext cx="370116" cy="13644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801"/>
          </a:p>
        </p:txBody>
      </p:sp>
      <p:sp>
        <p:nvSpPr>
          <p:cNvPr id="14" name="Puščica: dol 13">
            <a:extLst>
              <a:ext uri="{FF2B5EF4-FFF2-40B4-BE49-F238E27FC236}">
                <a16:creationId xmlns:a16="http://schemas.microsoft.com/office/drawing/2014/main" id="{522E1698-69F1-44AC-8B9A-9CA21C38ED9E}"/>
              </a:ext>
            </a:extLst>
          </p:cNvPr>
          <p:cNvSpPr/>
          <p:nvPr/>
        </p:nvSpPr>
        <p:spPr>
          <a:xfrm rot="19353153">
            <a:off x="4853217" y="1956682"/>
            <a:ext cx="370116" cy="10146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801"/>
          </a:p>
        </p:txBody>
      </p:sp>
      <p:sp>
        <p:nvSpPr>
          <p:cNvPr id="15" name="Puščica: dol 14">
            <a:extLst>
              <a:ext uri="{FF2B5EF4-FFF2-40B4-BE49-F238E27FC236}">
                <a16:creationId xmlns:a16="http://schemas.microsoft.com/office/drawing/2014/main" id="{EFE2D8AF-C819-4854-90EB-D72DC9F83236}"/>
              </a:ext>
            </a:extLst>
          </p:cNvPr>
          <p:cNvSpPr/>
          <p:nvPr/>
        </p:nvSpPr>
        <p:spPr>
          <a:xfrm rot="2429230">
            <a:off x="7603955" y="1947389"/>
            <a:ext cx="370116" cy="10146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801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088834" y="323458"/>
            <a:ext cx="6787479" cy="1293028"/>
          </a:xfrm>
        </p:spPr>
        <p:txBody>
          <a:bodyPr>
            <a:noAutofit/>
          </a:bodyPr>
          <a:lstStyle/>
          <a:p>
            <a:pPr algn="l"/>
            <a:r>
              <a:rPr lang="sl-SI" sz="2400" cap="none" dirty="0" smtClean="0"/>
              <a:t>V družinskem gospodinjstvu moramo dobro načrtovati, kako bomo naš denar kar najbolj gospodarno porabili. Zato je priporočljivo, da ima družina </a:t>
            </a:r>
            <a:r>
              <a:rPr lang="sl-SI" sz="2400" b="1" i="1" dirty="0" smtClean="0">
                <a:solidFill>
                  <a:srgbClr val="FFC000"/>
                </a:solidFill>
              </a:rPr>
              <a:t>družinski </a:t>
            </a:r>
            <a:r>
              <a:rPr lang="sl-SI" sz="2400" b="1" i="1" dirty="0">
                <a:solidFill>
                  <a:srgbClr val="FFC000"/>
                </a:solidFill>
              </a:rPr>
              <a:t>proračun</a:t>
            </a:r>
            <a:r>
              <a:rPr lang="sl-SI" sz="2400" i="1" dirty="0"/>
              <a:t>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62545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CCC4D2C-2F25-4E1D-BB8F-CD6D19A64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9083" y="1480432"/>
            <a:ext cx="3567201" cy="498727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sl-SI" sz="2800" i="1" dirty="0"/>
              <a:t>PREJEMKI/PRIHODKI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8EC4247-0B2D-4186-9E39-03161E3CC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338" y="2386346"/>
            <a:ext cx="5157787" cy="3886201"/>
          </a:xfrm>
          <a:custGeom>
            <a:avLst/>
            <a:gdLst>
              <a:gd name="connsiteX0" fmla="*/ 0 w 5157787"/>
              <a:gd name="connsiteY0" fmla="*/ 0 h 3886201"/>
              <a:gd name="connsiteX1" fmla="*/ 469932 w 5157787"/>
              <a:gd name="connsiteY1" fmla="*/ 0 h 3886201"/>
              <a:gd name="connsiteX2" fmla="*/ 991441 w 5157787"/>
              <a:gd name="connsiteY2" fmla="*/ 0 h 3886201"/>
              <a:gd name="connsiteX3" fmla="*/ 1512951 w 5157787"/>
              <a:gd name="connsiteY3" fmla="*/ 0 h 3886201"/>
              <a:gd name="connsiteX4" fmla="*/ 2034460 w 5157787"/>
              <a:gd name="connsiteY4" fmla="*/ 0 h 3886201"/>
              <a:gd name="connsiteX5" fmla="*/ 2710704 w 5157787"/>
              <a:gd name="connsiteY5" fmla="*/ 0 h 3886201"/>
              <a:gd name="connsiteX6" fmla="*/ 3180635 w 5157787"/>
              <a:gd name="connsiteY6" fmla="*/ 0 h 3886201"/>
              <a:gd name="connsiteX7" fmla="*/ 3650567 w 5157787"/>
              <a:gd name="connsiteY7" fmla="*/ 0 h 3886201"/>
              <a:gd name="connsiteX8" fmla="*/ 4120499 w 5157787"/>
              <a:gd name="connsiteY8" fmla="*/ 0 h 3886201"/>
              <a:gd name="connsiteX9" fmla="*/ 4590430 w 5157787"/>
              <a:gd name="connsiteY9" fmla="*/ 0 h 3886201"/>
              <a:gd name="connsiteX10" fmla="*/ 5157787 w 5157787"/>
              <a:gd name="connsiteY10" fmla="*/ 0 h 3886201"/>
              <a:gd name="connsiteX11" fmla="*/ 5157787 w 5157787"/>
              <a:gd name="connsiteY11" fmla="*/ 438586 h 3886201"/>
              <a:gd name="connsiteX12" fmla="*/ 5157787 w 5157787"/>
              <a:gd name="connsiteY12" fmla="*/ 916033 h 3886201"/>
              <a:gd name="connsiteX13" fmla="*/ 5157787 w 5157787"/>
              <a:gd name="connsiteY13" fmla="*/ 1354619 h 3886201"/>
              <a:gd name="connsiteX14" fmla="*/ 5157787 w 5157787"/>
              <a:gd name="connsiteY14" fmla="*/ 1987514 h 3886201"/>
              <a:gd name="connsiteX15" fmla="*/ 5157787 w 5157787"/>
              <a:gd name="connsiteY15" fmla="*/ 2620410 h 3886201"/>
              <a:gd name="connsiteX16" fmla="*/ 5157787 w 5157787"/>
              <a:gd name="connsiteY16" fmla="*/ 3253305 h 3886201"/>
              <a:gd name="connsiteX17" fmla="*/ 5157787 w 5157787"/>
              <a:gd name="connsiteY17" fmla="*/ 3886201 h 3886201"/>
              <a:gd name="connsiteX18" fmla="*/ 4481544 w 5157787"/>
              <a:gd name="connsiteY18" fmla="*/ 3886201 h 3886201"/>
              <a:gd name="connsiteX19" fmla="*/ 3960034 w 5157787"/>
              <a:gd name="connsiteY19" fmla="*/ 3886201 h 3886201"/>
              <a:gd name="connsiteX20" fmla="*/ 3490103 w 5157787"/>
              <a:gd name="connsiteY20" fmla="*/ 3886201 h 3886201"/>
              <a:gd name="connsiteX21" fmla="*/ 2917015 w 5157787"/>
              <a:gd name="connsiteY21" fmla="*/ 3886201 h 3886201"/>
              <a:gd name="connsiteX22" fmla="*/ 2395506 w 5157787"/>
              <a:gd name="connsiteY22" fmla="*/ 3886201 h 3886201"/>
              <a:gd name="connsiteX23" fmla="*/ 1822418 w 5157787"/>
              <a:gd name="connsiteY23" fmla="*/ 3886201 h 3886201"/>
              <a:gd name="connsiteX24" fmla="*/ 1404064 w 5157787"/>
              <a:gd name="connsiteY24" fmla="*/ 3886201 h 3886201"/>
              <a:gd name="connsiteX25" fmla="*/ 727821 w 5157787"/>
              <a:gd name="connsiteY25" fmla="*/ 3886201 h 3886201"/>
              <a:gd name="connsiteX26" fmla="*/ 0 w 5157787"/>
              <a:gd name="connsiteY26" fmla="*/ 3886201 h 3886201"/>
              <a:gd name="connsiteX27" fmla="*/ 0 w 5157787"/>
              <a:gd name="connsiteY27" fmla="*/ 3331029 h 3886201"/>
              <a:gd name="connsiteX28" fmla="*/ 0 w 5157787"/>
              <a:gd name="connsiteY28" fmla="*/ 2853582 h 3886201"/>
              <a:gd name="connsiteX29" fmla="*/ 0 w 5157787"/>
              <a:gd name="connsiteY29" fmla="*/ 2376134 h 3886201"/>
              <a:gd name="connsiteX30" fmla="*/ 0 w 5157787"/>
              <a:gd name="connsiteY30" fmla="*/ 1820963 h 3886201"/>
              <a:gd name="connsiteX31" fmla="*/ 0 w 5157787"/>
              <a:gd name="connsiteY31" fmla="*/ 1226929 h 3886201"/>
              <a:gd name="connsiteX32" fmla="*/ 0 w 5157787"/>
              <a:gd name="connsiteY32" fmla="*/ 710620 h 3886201"/>
              <a:gd name="connsiteX33" fmla="*/ 0 w 5157787"/>
              <a:gd name="connsiteY33" fmla="*/ 0 h 388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157787" h="3886201" fill="none" extrusionOk="0">
                <a:moveTo>
                  <a:pt x="0" y="0"/>
                </a:moveTo>
                <a:cubicBezTo>
                  <a:pt x="167320" y="-34513"/>
                  <a:pt x="317254" y="12412"/>
                  <a:pt x="469932" y="0"/>
                </a:cubicBezTo>
                <a:cubicBezTo>
                  <a:pt x="622610" y="-12412"/>
                  <a:pt x="855824" y="11579"/>
                  <a:pt x="991441" y="0"/>
                </a:cubicBezTo>
                <a:cubicBezTo>
                  <a:pt x="1127058" y="-11579"/>
                  <a:pt x="1272485" y="54606"/>
                  <a:pt x="1512951" y="0"/>
                </a:cubicBezTo>
                <a:cubicBezTo>
                  <a:pt x="1753417" y="-54606"/>
                  <a:pt x="1818360" y="50400"/>
                  <a:pt x="2034460" y="0"/>
                </a:cubicBezTo>
                <a:cubicBezTo>
                  <a:pt x="2250560" y="-50400"/>
                  <a:pt x="2537315" y="3020"/>
                  <a:pt x="2710704" y="0"/>
                </a:cubicBezTo>
                <a:cubicBezTo>
                  <a:pt x="2884093" y="-3020"/>
                  <a:pt x="2983746" y="2815"/>
                  <a:pt x="3180635" y="0"/>
                </a:cubicBezTo>
                <a:cubicBezTo>
                  <a:pt x="3377524" y="-2815"/>
                  <a:pt x="3555160" y="52607"/>
                  <a:pt x="3650567" y="0"/>
                </a:cubicBezTo>
                <a:cubicBezTo>
                  <a:pt x="3745974" y="-52607"/>
                  <a:pt x="3955863" y="26805"/>
                  <a:pt x="4120499" y="0"/>
                </a:cubicBezTo>
                <a:cubicBezTo>
                  <a:pt x="4285135" y="-26805"/>
                  <a:pt x="4472308" y="8615"/>
                  <a:pt x="4590430" y="0"/>
                </a:cubicBezTo>
                <a:cubicBezTo>
                  <a:pt x="4708552" y="-8615"/>
                  <a:pt x="4922681" y="4476"/>
                  <a:pt x="5157787" y="0"/>
                </a:cubicBezTo>
                <a:cubicBezTo>
                  <a:pt x="5160522" y="213338"/>
                  <a:pt x="5109477" y="310960"/>
                  <a:pt x="5157787" y="438586"/>
                </a:cubicBezTo>
                <a:cubicBezTo>
                  <a:pt x="5206097" y="566212"/>
                  <a:pt x="5112598" y="763555"/>
                  <a:pt x="5157787" y="916033"/>
                </a:cubicBezTo>
                <a:cubicBezTo>
                  <a:pt x="5202976" y="1068511"/>
                  <a:pt x="5151801" y="1251608"/>
                  <a:pt x="5157787" y="1354619"/>
                </a:cubicBezTo>
                <a:cubicBezTo>
                  <a:pt x="5163773" y="1457630"/>
                  <a:pt x="5146588" y="1851469"/>
                  <a:pt x="5157787" y="1987514"/>
                </a:cubicBezTo>
                <a:cubicBezTo>
                  <a:pt x="5168986" y="2123559"/>
                  <a:pt x="5135081" y="2344084"/>
                  <a:pt x="5157787" y="2620410"/>
                </a:cubicBezTo>
                <a:cubicBezTo>
                  <a:pt x="5180493" y="2896736"/>
                  <a:pt x="5113755" y="2997432"/>
                  <a:pt x="5157787" y="3253305"/>
                </a:cubicBezTo>
                <a:cubicBezTo>
                  <a:pt x="5201819" y="3509178"/>
                  <a:pt x="5105966" y="3746145"/>
                  <a:pt x="5157787" y="3886201"/>
                </a:cubicBezTo>
                <a:cubicBezTo>
                  <a:pt x="4903817" y="3928861"/>
                  <a:pt x="4785366" y="3873687"/>
                  <a:pt x="4481544" y="3886201"/>
                </a:cubicBezTo>
                <a:cubicBezTo>
                  <a:pt x="4177722" y="3898715"/>
                  <a:pt x="4100227" y="3837419"/>
                  <a:pt x="3960034" y="3886201"/>
                </a:cubicBezTo>
                <a:cubicBezTo>
                  <a:pt x="3819841" y="3934983"/>
                  <a:pt x="3630028" y="3879053"/>
                  <a:pt x="3490103" y="3886201"/>
                </a:cubicBezTo>
                <a:cubicBezTo>
                  <a:pt x="3350178" y="3893349"/>
                  <a:pt x="3086660" y="3843329"/>
                  <a:pt x="2917015" y="3886201"/>
                </a:cubicBezTo>
                <a:cubicBezTo>
                  <a:pt x="2747370" y="3929073"/>
                  <a:pt x="2531816" y="3834800"/>
                  <a:pt x="2395506" y="3886201"/>
                </a:cubicBezTo>
                <a:cubicBezTo>
                  <a:pt x="2259196" y="3937602"/>
                  <a:pt x="1969376" y="3867602"/>
                  <a:pt x="1822418" y="3886201"/>
                </a:cubicBezTo>
                <a:cubicBezTo>
                  <a:pt x="1675460" y="3904800"/>
                  <a:pt x="1522324" y="3880292"/>
                  <a:pt x="1404064" y="3886201"/>
                </a:cubicBezTo>
                <a:cubicBezTo>
                  <a:pt x="1285804" y="3892110"/>
                  <a:pt x="1022621" y="3821076"/>
                  <a:pt x="727821" y="3886201"/>
                </a:cubicBezTo>
                <a:cubicBezTo>
                  <a:pt x="433021" y="3951326"/>
                  <a:pt x="168916" y="3840992"/>
                  <a:pt x="0" y="3886201"/>
                </a:cubicBezTo>
                <a:cubicBezTo>
                  <a:pt x="-21968" y="3745453"/>
                  <a:pt x="22916" y="3593676"/>
                  <a:pt x="0" y="3331029"/>
                </a:cubicBezTo>
                <a:cubicBezTo>
                  <a:pt x="-22916" y="3068382"/>
                  <a:pt x="467" y="2985836"/>
                  <a:pt x="0" y="2853582"/>
                </a:cubicBezTo>
                <a:cubicBezTo>
                  <a:pt x="-467" y="2721328"/>
                  <a:pt x="15882" y="2594248"/>
                  <a:pt x="0" y="2376134"/>
                </a:cubicBezTo>
                <a:cubicBezTo>
                  <a:pt x="-15882" y="2158020"/>
                  <a:pt x="16613" y="1977755"/>
                  <a:pt x="0" y="1820963"/>
                </a:cubicBezTo>
                <a:cubicBezTo>
                  <a:pt x="-16613" y="1664171"/>
                  <a:pt x="26844" y="1409823"/>
                  <a:pt x="0" y="1226929"/>
                </a:cubicBezTo>
                <a:cubicBezTo>
                  <a:pt x="-26844" y="1044035"/>
                  <a:pt x="7324" y="848480"/>
                  <a:pt x="0" y="710620"/>
                </a:cubicBezTo>
                <a:cubicBezTo>
                  <a:pt x="-7324" y="572760"/>
                  <a:pt x="13543" y="286346"/>
                  <a:pt x="0" y="0"/>
                </a:cubicBezTo>
                <a:close/>
              </a:path>
              <a:path w="5157787" h="3886201" stroke="0" extrusionOk="0">
                <a:moveTo>
                  <a:pt x="0" y="0"/>
                </a:moveTo>
                <a:cubicBezTo>
                  <a:pt x="233760" y="-11095"/>
                  <a:pt x="324749" y="45179"/>
                  <a:pt x="469932" y="0"/>
                </a:cubicBezTo>
                <a:cubicBezTo>
                  <a:pt x="615115" y="-45179"/>
                  <a:pt x="842518" y="33573"/>
                  <a:pt x="991441" y="0"/>
                </a:cubicBezTo>
                <a:cubicBezTo>
                  <a:pt x="1140364" y="-33573"/>
                  <a:pt x="1298411" y="43536"/>
                  <a:pt x="1409795" y="0"/>
                </a:cubicBezTo>
                <a:cubicBezTo>
                  <a:pt x="1521179" y="-43536"/>
                  <a:pt x="1739614" y="53912"/>
                  <a:pt x="2034460" y="0"/>
                </a:cubicBezTo>
                <a:cubicBezTo>
                  <a:pt x="2329306" y="-53912"/>
                  <a:pt x="2291758" y="19973"/>
                  <a:pt x="2504392" y="0"/>
                </a:cubicBezTo>
                <a:cubicBezTo>
                  <a:pt x="2717026" y="-19973"/>
                  <a:pt x="2829344" y="38393"/>
                  <a:pt x="2974324" y="0"/>
                </a:cubicBezTo>
                <a:cubicBezTo>
                  <a:pt x="3119304" y="-38393"/>
                  <a:pt x="3276506" y="26726"/>
                  <a:pt x="3495833" y="0"/>
                </a:cubicBezTo>
                <a:cubicBezTo>
                  <a:pt x="3715160" y="-26726"/>
                  <a:pt x="3887917" y="39980"/>
                  <a:pt x="4068921" y="0"/>
                </a:cubicBezTo>
                <a:cubicBezTo>
                  <a:pt x="4249925" y="-39980"/>
                  <a:pt x="4726812" y="1269"/>
                  <a:pt x="5157787" y="0"/>
                </a:cubicBezTo>
                <a:cubicBezTo>
                  <a:pt x="5218473" y="157314"/>
                  <a:pt x="5109358" y="372511"/>
                  <a:pt x="5157787" y="516310"/>
                </a:cubicBezTo>
                <a:cubicBezTo>
                  <a:pt x="5206216" y="660109"/>
                  <a:pt x="5147763" y="898799"/>
                  <a:pt x="5157787" y="1071481"/>
                </a:cubicBezTo>
                <a:cubicBezTo>
                  <a:pt x="5167811" y="1244163"/>
                  <a:pt x="5103242" y="1427181"/>
                  <a:pt x="5157787" y="1587791"/>
                </a:cubicBezTo>
                <a:cubicBezTo>
                  <a:pt x="5212332" y="1748401"/>
                  <a:pt x="5114391" y="1863585"/>
                  <a:pt x="5157787" y="2065238"/>
                </a:cubicBezTo>
                <a:cubicBezTo>
                  <a:pt x="5201183" y="2266891"/>
                  <a:pt x="5123828" y="2541586"/>
                  <a:pt x="5157787" y="2698134"/>
                </a:cubicBezTo>
                <a:cubicBezTo>
                  <a:pt x="5191746" y="2854682"/>
                  <a:pt x="5138828" y="2989292"/>
                  <a:pt x="5157787" y="3136719"/>
                </a:cubicBezTo>
                <a:cubicBezTo>
                  <a:pt x="5176746" y="3284146"/>
                  <a:pt x="5115223" y="3537079"/>
                  <a:pt x="5157787" y="3886201"/>
                </a:cubicBezTo>
                <a:cubicBezTo>
                  <a:pt x="4886164" y="3944301"/>
                  <a:pt x="4669854" y="3845141"/>
                  <a:pt x="4533122" y="3886201"/>
                </a:cubicBezTo>
                <a:cubicBezTo>
                  <a:pt x="4396391" y="3927261"/>
                  <a:pt x="4293176" y="3839748"/>
                  <a:pt x="4114768" y="3886201"/>
                </a:cubicBezTo>
                <a:cubicBezTo>
                  <a:pt x="3936360" y="3932654"/>
                  <a:pt x="3622261" y="3853398"/>
                  <a:pt x="3490103" y="3886201"/>
                </a:cubicBezTo>
                <a:cubicBezTo>
                  <a:pt x="3357945" y="3919004"/>
                  <a:pt x="3248220" y="3853703"/>
                  <a:pt x="3020171" y="3886201"/>
                </a:cubicBezTo>
                <a:cubicBezTo>
                  <a:pt x="2792122" y="3918699"/>
                  <a:pt x="2641346" y="3844518"/>
                  <a:pt x="2498661" y="3886201"/>
                </a:cubicBezTo>
                <a:cubicBezTo>
                  <a:pt x="2355976" y="3927884"/>
                  <a:pt x="2126633" y="3833169"/>
                  <a:pt x="2028730" y="3886201"/>
                </a:cubicBezTo>
                <a:cubicBezTo>
                  <a:pt x="1930827" y="3939233"/>
                  <a:pt x="1702348" y="3871070"/>
                  <a:pt x="1455642" y="3886201"/>
                </a:cubicBezTo>
                <a:cubicBezTo>
                  <a:pt x="1208936" y="3901332"/>
                  <a:pt x="1176896" y="3857859"/>
                  <a:pt x="1037288" y="3886201"/>
                </a:cubicBezTo>
                <a:cubicBezTo>
                  <a:pt x="897680" y="3914543"/>
                  <a:pt x="676081" y="3858189"/>
                  <a:pt x="515779" y="3886201"/>
                </a:cubicBezTo>
                <a:cubicBezTo>
                  <a:pt x="355477" y="3914213"/>
                  <a:pt x="203316" y="3826318"/>
                  <a:pt x="0" y="3886201"/>
                </a:cubicBezTo>
                <a:cubicBezTo>
                  <a:pt x="-66409" y="3663504"/>
                  <a:pt x="56011" y="3414767"/>
                  <a:pt x="0" y="3253305"/>
                </a:cubicBezTo>
                <a:cubicBezTo>
                  <a:pt x="-56011" y="3091843"/>
                  <a:pt x="74143" y="2891378"/>
                  <a:pt x="0" y="2620410"/>
                </a:cubicBezTo>
                <a:cubicBezTo>
                  <a:pt x="-74143" y="2349442"/>
                  <a:pt x="63855" y="2143541"/>
                  <a:pt x="0" y="1987514"/>
                </a:cubicBezTo>
                <a:cubicBezTo>
                  <a:pt x="-63855" y="1831487"/>
                  <a:pt x="4897" y="1501906"/>
                  <a:pt x="0" y="1354619"/>
                </a:cubicBezTo>
                <a:cubicBezTo>
                  <a:pt x="-4897" y="1207332"/>
                  <a:pt x="4314" y="1032824"/>
                  <a:pt x="0" y="838309"/>
                </a:cubicBezTo>
                <a:cubicBezTo>
                  <a:pt x="-4314" y="643794"/>
                  <a:pt x="92444" y="327981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066605614">
                  <ask:type>
                    <ask:lineSketchScribble/>
                  </ask:type>
                </ask:lineSketchStyleProps>
              </a:ext>
            </a:extLst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dirty="0"/>
              <a:t>osebni dohodek ali plača</a:t>
            </a:r>
          </a:p>
          <a:p>
            <a:pPr>
              <a:lnSpc>
                <a:spcPct val="150000"/>
              </a:lnSpc>
            </a:pPr>
            <a:r>
              <a:rPr lang="sl-SI" dirty="0"/>
              <a:t>pokojnina </a:t>
            </a:r>
          </a:p>
          <a:p>
            <a:pPr>
              <a:lnSpc>
                <a:spcPct val="150000"/>
              </a:lnSpc>
            </a:pPr>
            <a:r>
              <a:rPr lang="sl-SI" dirty="0"/>
              <a:t>prejemki s strani države (npr. otroški dodatek)</a:t>
            </a:r>
          </a:p>
          <a:p>
            <a:pPr>
              <a:lnSpc>
                <a:spcPct val="150000"/>
              </a:lnSpc>
            </a:pPr>
            <a:r>
              <a:rPr lang="sl-SI" dirty="0"/>
              <a:t>štipendija… 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82E28C27-4E9F-4010-ABEE-B012155A5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6064" y="1480432"/>
            <a:ext cx="3567202" cy="540254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sl-SI" sz="2800" i="1" dirty="0"/>
              <a:t>IZDATKI/ODHODKI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5A9901C4-F0C9-4394-BAD3-2A1101C0D3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43020" y="2379688"/>
            <a:ext cx="5183188" cy="3886199"/>
          </a:xfrm>
          <a:custGeom>
            <a:avLst/>
            <a:gdLst>
              <a:gd name="connsiteX0" fmla="*/ 0 w 5183188"/>
              <a:gd name="connsiteY0" fmla="*/ 0 h 3886199"/>
              <a:gd name="connsiteX1" fmla="*/ 575910 w 5183188"/>
              <a:gd name="connsiteY1" fmla="*/ 0 h 3886199"/>
              <a:gd name="connsiteX2" fmla="*/ 1203651 w 5183188"/>
              <a:gd name="connsiteY2" fmla="*/ 0 h 3886199"/>
              <a:gd name="connsiteX3" fmla="*/ 1779561 w 5183188"/>
              <a:gd name="connsiteY3" fmla="*/ 0 h 3886199"/>
              <a:gd name="connsiteX4" fmla="*/ 2251807 w 5183188"/>
              <a:gd name="connsiteY4" fmla="*/ 0 h 3886199"/>
              <a:gd name="connsiteX5" fmla="*/ 2672221 w 5183188"/>
              <a:gd name="connsiteY5" fmla="*/ 0 h 3886199"/>
              <a:gd name="connsiteX6" fmla="*/ 3196299 w 5183188"/>
              <a:gd name="connsiteY6" fmla="*/ 0 h 3886199"/>
              <a:gd name="connsiteX7" fmla="*/ 3616713 w 5183188"/>
              <a:gd name="connsiteY7" fmla="*/ 0 h 3886199"/>
              <a:gd name="connsiteX8" fmla="*/ 4037128 w 5183188"/>
              <a:gd name="connsiteY8" fmla="*/ 0 h 3886199"/>
              <a:gd name="connsiteX9" fmla="*/ 5183188 w 5183188"/>
              <a:gd name="connsiteY9" fmla="*/ 0 h 3886199"/>
              <a:gd name="connsiteX10" fmla="*/ 5183188 w 5183188"/>
              <a:gd name="connsiteY10" fmla="*/ 516309 h 3886199"/>
              <a:gd name="connsiteX11" fmla="*/ 5183188 w 5183188"/>
              <a:gd name="connsiteY11" fmla="*/ 1032619 h 3886199"/>
              <a:gd name="connsiteX12" fmla="*/ 5183188 w 5183188"/>
              <a:gd name="connsiteY12" fmla="*/ 1548928 h 3886199"/>
              <a:gd name="connsiteX13" fmla="*/ 5183188 w 5183188"/>
              <a:gd name="connsiteY13" fmla="*/ 2181823 h 3886199"/>
              <a:gd name="connsiteX14" fmla="*/ 5183188 w 5183188"/>
              <a:gd name="connsiteY14" fmla="*/ 2775856 h 3886199"/>
              <a:gd name="connsiteX15" fmla="*/ 5183188 w 5183188"/>
              <a:gd name="connsiteY15" fmla="*/ 3331028 h 3886199"/>
              <a:gd name="connsiteX16" fmla="*/ 5183188 w 5183188"/>
              <a:gd name="connsiteY16" fmla="*/ 3886199 h 3886199"/>
              <a:gd name="connsiteX17" fmla="*/ 4607278 w 5183188"/>
              <a:gd name="connsiteY17" fmla="*/ 3886199 h 3886199"/>
              <a:gd name="connsiteX18" fmla="*/ 4186864 w 5183188"/>
              <a:gd name="connsiteY18" fmla="*/ 3886199 h 3886199"/>
              <a:gd name="connsiteX19" fmla="*/ 3507291 w 5183188"/>
              <a:gd name="connsiteY19" fmla="*/ 3886199 h 3886199"/>
              <a:gd name="connsiteX20" fmla="*/ 2879549 w 5183188"/>
              <a:gd name="connsiteY20" fmla="*/ 3886199 h 3886199"/>
              <a:gd name="connsiteX21" fmla="*/ 2303639 w 5183188"/>
              <a:gd name="connsiteY21" fmla="*/ 3886199 h 3886199"/>
              <a:gd name="connsiteX22" fmla="*/ 1831393 w 5183188"/>
              <a:gd name="connsiteY22" fmla="*/ 3886199 h 3886199"/>
              <a:gd name="connsiteX23" fmla="*/ 1151820 w 5183188"/>
              <a:gd name="connsiteY23" fmla="*/ 3886199 h 3886199"/>
              <a:gd name="connsiteX24" fmla="*/ 0 w 5183188"/>
              <a:gd name="connsiteY24" fmla="*/ 3886199 h 3886199"/>
              <a:gd name="connsiteX25" fmla="*/ 0 w 5183188"/>
              <a:gd name="connsiteY25" fmla="*/ 3253304 h 3886199"/>
              <a:gd name="connsiteX26" fmla="*/ 0 w 5183188"/>
              <a:gd name="connsiteY26" fmla="*/ 2814718 h 3886199"/>
              <a:gd name="connsiteX27" fmla="*/ 0 w 5183188"/>
              <a:gd name="connsiteY27" fmla="*/ 2259547 h 3886199"/>
              <a:gd name="connsiteX28" fmla="*/ 0 w 5183188"/>
              <a:gd name="connsiteY28" fmla="*/ 1820962 h 3886199"/>
              <a:gd name="connsiteX29" fmla="*/ 0 w 5183188"/>
              <a:gd name="connsiteY29" fmla="*/ 1343515 h 3886199"/>
              <a:gd name="connsiteX30" fmla="*/ 0 w 5183188"/>
              <a:gd name="connsiteY30" fmla="*/ 710619 h 3886199"/>
              <a:gd name="connsiteX31" fmla="*/ 0 w 5183188"/>
              <a:gd name="connsiteY31" fmla="*/ 0 h 388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183188" h="3886199" fill="none" extrusionOk="0">
                <a:moveTo>
                  <a:pt x="0" y="0"/>
                </a:moveTo>
                <a:cubicBezTo>
                  <a:pt x="287528" y="-40377"/>
                  <a:pt x="365200" y="25857"/>
                  <a:pt x="575910" y="0"/>
                </a:cubicBezTo>
                <a:cubicBezTo>
                  <a:pt x="786620" y="-25857"/>
                  <a:pt x="955520" y="37484"/>
                  <a:pt x="1203651" y="0"/>
                </a:cubicBezTo>
                <a:cubicBezTo>
                  <a:pt x="1451782" y="-37484"/>
                  <a:pt x="1592137" y="3853"/>
                  <a:pt x="1779561" y="0"/>
                </a:cubicBezTo>
                <a:cubicBezTo>
                  <a:pt x="1966985" y="-3853"/>
                  <a:pt x="2088946" y="51597"/>
                  <a:pt x="2251807" y="0"/>
                </a:cubicBezTo>
                <a:cubicBezTo>
                  <a:pt x="2414668" y="-51597"/>
                  <a:pt x="2566312" y="2059"/>
                  <a:pt x="2672221" y="0"/>
                </a:cubicBezTo>
                <a:cubicBezTo>
                  <a:pt x="2778130" y="-2059"/>
                  <a:pt x="3077613" y="51984"/>
                  <a:pt x="3196299" y="0"/>
                </a:cubicBezTo>
                <a:cubicBezTo>
                  <a:pt x="3314985" y="-51984"/>
                  <a:pt x="3483114" y="49294"/>
                  <a:pt x="3616713" y="0"/>
                </a:cubicBezTo>
                <a:cubicBezTo>
                  <a:pt x="3750312" y="-49294"/>
                  <a:pt x="3894213" y="30583"/>
                  <a:pt x="4037128" y="0"/>
                </a:cubicBezTo>
                <a:cubicBezTo>
                  <a:pt x="4180043" y="-30583"/>
                  <a:pt x="4683984" y="118737"/>
                  <a:pt x="5183188" y="0"/>
                </a:cubicBezTo>
                <a:cubicBezTo>
                  <a:pt x="5234275" y="237805"/>
                  <a:pt x="5182854" y="375420"/>
                  <a:pt x="5183188" y="516309"/>
                </a:cubicBezTo>
                <a:cubicBezTo>
                  <a:pt x="5183522" y="657198"/>
                  <a:pt x="5131816" y="807763"/>
                  <a:pt x="5183188" y="1032619"/>
                </a:cubicBezTo>
                <a:cubicBezTo>
                  <a:pt x="5234560" y="1257475"/>
                  <a:pt x="5127804" y="1421954"/>
                  <a:pt x="5183188" y="1548928"/>
                </a:cubicBezTo>
                <a:cubicBezTo>
                  <a:pt x="5238572" y="1675902"/>
                  <a:pt x="5182389" y="1920796"/>
                  <a:pt x="5183188" y="2181823"/>
                </a:cubicBezTo>
                <a:cubicBezTo>
                  <a:pt x="5183987" y="2442851"/>
                  <a:pt x="5135655" y="2601917"/>
                  <a:pt x="5183188" y="2775856"/>
                </a:cubicBezTo>
                <a:cubicBezTo>
                  <a:pt x="5230721" y="2949795"/>
                  <a:pt x="5125277" y="3183879"/>
                  <a:pt x="5183188" y="3331028"/>
                </a:cubicBezTo>
                <a:cubicBezTo>
                  <a:pt x="5241099" y="3478177"/>
                  <a:pt x="5133772" y="3620327"/>
                  <a:pt x="5183188" y="3886199"/>
                </a:cubicBezTo>
                <a:cubicBezTo>
                  <a:pt x="4944956" y="3897331"/>
                  <a:pt x="4741844" y="3855504"/>
                  <a:pt x="4607278" y="3886199"/>
                </a:cubicBezTo>
                <a:cubicBezTo>
                  <a:pt x="4472712" y="3916894"/>
                  <a:pt x="4345093" y="3881043"/>
                  <a:pt x="4186864" y="3886199"/>
                </a:cubicBezTo>
                <a:cubicBezTo>
                  <a:pt x="4028635" y="3891355"/>
                  <a:pt x="3718561" y="3862506"/>
                  <a:pt x="3507291" y="3886199"/>
                </a:cubicBezTo>
                <a:cubicBezTo>
                  <a:pt x="3296021" y="3909892"/>
                  <a:pt x="3067038" y="3819097"/>
                  <a:pt x="2879549" y="3886199"/>
                </a:cubicBezTo>
                <a:cubicBezTo>
                  <a:pt x="2692060" y="3953301"/>
                  <a:pt x="2483367" y="3833347"/>
                  <a:pt x="2303639" y="3886199"/>
                </a:cubicBezTo>
                <a:cubicBezTo>
                  <a:pt x="2123911" y="3939051"/>
                  <a:pt x="2016023" y="3885232"/>
                  <a:pt x="1831393" y="3886199"/>
                </a:cubicBezTo>
                <a:cubicBezTo>
                  <a:pt x="1646763" y="3887166"/>
                  <a:pt x="1453199" y="3859295"/>
                  <a:pt x="1151820" y="3886199"/>
                </a:cubicBezTo>
                <a:cubicBezTo>
                  <a:pt x="850441" y="3913103"/>
                  <a:pt x="238677" y="3809095"/>
                  <a:pt x="0" y="3886199"/>
                </a:cubicBezTo>
                <a:cubicBezTo>
                  <a:pt x="-17451" y="3670220"/>
                  <a:pt x="12340" y="3432575"/>
                  <a:pt x="0" y="3253304"/>
                </a:cubicBezTo>
                <a:cubicBezTo>
                  <a:pt x="-12340" y="3074034"/>
                  <a:pt x="42372" y="2983180"/>
                  <a:pt x="0" y="2814718"/>
                </a:cubicBezTo>
                <a:cubicBezTo>
                  <a:pt x="-42372" y="2646256"/>
                  <a:pt x="21961" y="2436202"/>
                  <a:pt x="0" y="2259547"/>
                </a:cubicBezTo>
                <a:cubicBezTo>
                  <a:pt x="-21961" y="2082892"/>
                  <a:pt x="32715" y="1910378"/>
                  <a:pt x="0" y="1820962"/>
                </a:cubicBezTo>
                <a:cubicBezTo>
                  <a:pt x="-32715" y="1731546"/>
                  <a:pt x="26246" y="1529989"/>
                  <a:pt x="0" y="1343515"/>
                </a:cubicBezTo>
                <a:cubicBezTo>
                  <a:pt x="-26246" y="1157041"/>
                  <a:pt x="60936" y="857400"/>
                  <a:pt x="0" y="710619"/>
                </a:cubicBezTo>
                <a:cubicBezTo>
                  <a:pt x="-60936" y="563838"/>
                  <a:pt x="25526" y="293277"/>
                  <a:pt x="0" y="0"/>
                </a:cubicBezTo>
                <a:close/>
              </a:path>
              <a:path w="5183188" h="3886199" stroke="0" extrusionOk="0">
                <a:moveTo>
                  <a:pt x="0" y="0"/>
                </a:moveTo>
                <a:cubicBezTo>
                  <a:pt x="110697" y="-40049"/>
                  <a:pt x="281129" y="51936"/>
                  <a:pt x="524078" y="0"/>
                </a:cubicBezTo>
                <a:cubicBezTo>
                  <a:pt x="767027" y="-51936"/>
                  <a:pt x="853391" y="39758"/>
                  <a:pt x="1048156" y="0"/>
                </a:cubicBezTo>
                <a:cubicBezTo>
                  <a:pt x="1242921" y="-39758"/>
                  <a:pt x="1444017" y="45379"/>
                  <a:pt x="1727729" y="0"/>
                </a:cubicBezTo>
                <a:cubicBezTo>
                  <a:pt x="2011441" y="-45379"/>
                  <a:pt x="2043609" y="15896"/>
                  <a:pt x="2148143" y="0"/>
                </a:cubicBezTo>
                <a:cubicBezTo>
                  <a:pt x="2252677" y="-15896"/>
                  <a:pt x="2368289" y="24079"/>
                  <a:pt x="2568558" y="0"/>
                </a:cubicBezTo>
                <a:cubicBezTo>
                  <a:pt x="2768828" y="-24079"/>
                  <a:pt x="2879857" y="13622"/>
                  <a:pt x="3040804" y="0"/>
                </a:cubicBezTo>
                <a:cubicBezTo>
                  <a:pt x="3201751" y="-13622"/>
                  <a:pt x="3264377" y="12455"/>
                  <a:pt x="3461218" y="0"/>
                </a:cubicBezTo>
                <a:cubicBezTo>
                  <a:pt x="3658059" y="-12455"/>
                  <a:pt x="3993626" y="38966"/>
                  <a:pt x="4140791" y="0"/>
                </a:cubicBezTo>
                <a:cubicBezTo>
                  <a:pt x="4287956" y="-38966"/>
                  <a:pt x="4755679" y="88657"/>
                  <a:pt x="5183188" y="0"/>
                </a:cubicBezTo>
                <a:cubicBezTo>
                  <a:pt x="5189746" y="265873"/>
                  <a:pt x="5131129" y="388071"/>
                  <a:pt x="5183188" y="555171"/>
                </a:cubicBezTo>
                <a:cubicBezTo>
                  <a:pt x="5235247" y="722271"/>
                  <a:pt x="5133759" y="882490"/>
                  <a:pt x="5183188" y="1032619"/>
                </a:cubicBezTo>
                <a:cubicBezTo>
                  <a:pt x="5232617" y="1182748"/>
                  <a:pt x="5114170" y="1343109"/>
                  <a:pt x="5183188" y="1626652"/>
                </a:cubicBezTo>
                <a:cubicBezTo>
                  <a:pt x="5252206" y="1910195"/>
                  <a:pt x="5134274" y="2023510"/>
                  <a:pt x="5183188" y="2220685"/>
                </a:cubicBezTo>
                <a:cubicBezTo>
                  <a:pt x="5232102" y="2417860"/>
                  <a:pt x="5154060" y="2500012"/>
                  <a:pt x="5183188" y="2659270"/>
                </a:cubicBezTo>
                <a:cubicBezTo>
                  <a:pt x="5212316" y="2818529"/>
                  <a:pt x="5182422" y="3037680"/>
                  <a:pt x="5183188" y="3292166"/>
                </a:cubicBezTo>
                <a:cubicBezTo>
                  <a:pt x="5183954" y="3546652"/>
                  <a:pt x="5120379" y="3620760"/>
                  <a:pt x="5183188" y="3886199"/>
                </a:cubicBezTo>
                <a:cubicBezTo>
                  <a:pt x="4927818" y="3958142"/>
                  <a:pt x="4709836" y="3877463"/>
                  <a:pt x="4503614" y="3886199"/>
                </a:cubicBezTo>
                <a:cubicBezTo>
                  <a:pt x="4297392" y="3894935"/>
                  <a:pt x="4135662" y="3852370"/>
                  <a:pt x="4031368" y="3886199"/>
                </a:cubicBezTo>
                <a:cubicBezTo>
                  <a:pt x="3927074" y="3920028"/>
                  <a:pt x="3737238" y="3857468"/>
                  <a:pt x="3507291" y="3886199"/>
                </a:cubicBezTo>
                <a:cubicBezTo>
                  <a:pt x="3277344" y="3914930"/>
                  <a:pt x="3261394" y="3880741"/>
                  <a:pt x="3086876" y="3886199"/>
                </a:cubicBezTo>
                <a:cubicBezTo>
                  <a:pt x="2912359" y="3891657"/>
                  <a:pt x="2633124" y="3829845"/>
                  <a:pt x="2510967" y="3886199"/>
                </a:cubicBezTo>
                <a:cubicBezTo>
                  <a:pt x="2388810" y="3942553"/>
                  <a:pt x="2229005" y="3861961"/>
                  <a:pt x="2090552" y="3886199"/>
                </a:cubicBezTo>
                <a:cubicBezTo>
                  <a:pt x="1952100" y="3910437"/>
                  <a:pt x="1717536" y="3844208"/>
                  <a:pt x="1618306" y="3886199"/>
                </a:cubicBezTo>
                <a:cubicBezTo>
                  <a:pt x="1519076" y="3928190"/>
                  <a:pt x="1216047" y="3841157"/>
                  <a:pt x="1094229" y="3886199"/>
                </a:cubicBezTo>
                <a:cubicBezTo>
                  <a:pt x="972411" y="3931241"/>
                  <a:pt x="785702" y="3877664"/>
                  <a:pt x="621983" y="3886199"/>
                </a:cubicBezTo>
                <a:cubicBezTo>
                  <a:pt x="458264" y="3894734"/>
                  <a:pt x="208367" y="3818198"/>
                  <a:pt x="0" y="3886199"/>
                </a:cubicBezTo>
                <a:cubicBezTo>
                  <a:pt x="-60044" y="3667111"/>
                  <a:pt x="41309" y="3587468"/>
                  <a:pt x="0" y="3331028"/>
                </a:cubicBezTo>
                <a:cubicBezTo>
                  <a:pt x="-41309" y="3074588"/>
                  <a:pt x="19757" y="3084673"/>
                  <a:pt x="0" y="2853580"/>
                </a:cubicBezTo>
                <a:cubicBezTo>
                  <a:pt x="-19757" y="2622487"/>
                  <a:pt x="61010" y="2575819"/>
                  <a:pt x="0" y="2298409"/>
                </a:cubicBezTo>
                <a:cubicBezTo>
                  <a:pt x="-61010" y="2020999"/>
                  <a:pt x="21271" y="1892209"/>
                  <a:pt x="0" y="1665514"/>
                </a:cubicBezTo>
                <a:cubicBezTo>
                  <a:pt x="-21271" y="1438819"/>
                  <a:pt x="30062" y="1396410"/>
                  <a:pt x="0" y="1226929"/>
                </a:cubicBezTo>
                <a:cubicBezTo>
                  <a:pt x="-30062" y="1057449"/>
                  <a:pt x="33326" y="922817"/>
                  <a:pt x="0" y="710619"/>
                </a:cubicBezTo>
                <a:cubicBezTo>
                  <a:pt x="-33326" y="498421"/>
                  <a:pt x="85063" y="305244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37224607">
                  <ask:type>
                    <ask:lineSketchScribble/>
                  </ask:type>
                </ask:lineSketchStyleProps>
              </a:ext>
            </a:extLst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dirty="0"/>
              <a:t>plačilo položnic (elektrika, voda, telefon, televizija, časopis, šolska prehrana…)</a:t>
            </a:r>
          </a:p>
          <a:p>
            <a:pPr>
              <a:lnSpc>
                <a:spcPct val="150000"/>
              </a:lnSpc>
            </a:pPr>
            <a:r>
              <a:rPr lang="sl-SI" dirty="0"/>
              <a:t>nakup hrane, oblačil, obutve, šolskih potrebščin, goriva…</a:t>
            </a:r>
          </a:p>
          <a:p>
            <a:endParaRPr lang="sl-SI" dirty="0"/>
          </a:p>
        </p:txBody>
      </p:sp>
      <p:sp>
        <p:nvSpPr>
          <p:cNvPr id="2" name="Pravokotnik 1"/>
          <p:cNvSpPr/>
          <p:nvPr/>
        </p:nvSpPr>
        <p:spPr>
          <a:xfrm>
            <a:off x="5036284" y="345491"/>
            <a:ext cx="6289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 smtClean="0"/>
              <a:t>DRUŽINSKI PRORAČUN JE POPIS, V KATEREM SO ZBRANI: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65201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1F90504-B5FB-4A48-863F-9D3B9412D27B}"/>
              </a:ext>
            </a:extLst>
          </p:cNvPr>
          <p:cNvSpPr txBox="1"/>
          <p:nvPr/>
        </p:nvSpPr>
        <p:spPr>
          <a:xfrm>
            <a:off x="525666" y="3998373"/>
            <a:ext cx="8783704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sl-SI"/>
            </a:defPPr>
            <a:lvl1pPr>
              <a:defRPr sz="2800"/>
            </a:lvl1pPr>
          </a:lstStyle>
          <a:p>
            <a:r>
              <a:rPr lang="sl-SI" dirty="0">
                <a:solidFill>
                  <a:schemeClr val="accent1"/>
                </a:solidFill>
              </a:rPr>
              <a:t>Kaj se zgodi, če so prejemki MANJŠI od izdatkov? 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E857F59A-6390-4290-93B4-02096436FEAB}"/>
              </a:ext>
            </a:extLst>
          </p:cNvPr>
          <p:cNvGrpSpPr/>
          <p:nvPr/>
        </p:nvGrpSpPr>
        <p:grpSpPr>
          <a:xfrm>
            <a:off x="3968991" y="5123619"/>
            <a:ext cx="2546109" cy="1227221"/>
            <a:chOff x="726480" y="2201779"/>
            <a:chExt cx="2546109" cy="1227221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6" name="Puščica: desno 5">
              <a:extLst>
                <a:ext uri="{FF2B5EF4-FFF2-40B4-BE49-F238E27FC236}">
                  <a16:creationId xmlns:a16="http://schemas.microsoft.com/office/drawing/2014/main" id="{E3BF44F0-7919-410A-BE94-77C938FC2FA5}"/>
                </a:ext>
              </a:extLst>
            </p:cNvPr>
            <p:cNvSpPr/>
            <p:nvPr/>
          </p:nvSpPr>
          <p:spPr>
            <a:xfrm>
              <a:off x="726480" y="2201779"/>
              <a:ext cx="2546109" cy="1227221"/>
            </a:xfrm>
            <a:prstGeom prst="rightArrow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7" name="PoljeZBesedilom 6">
              <a:extLst>
                <a:ext uri="{FF2B5EF4-FFF2-40B4-BE49-F238E27FC236}">
                  <a16:creationId xmlns:a16="http://schemas.microsoft.com/office/drawing/2014/main" id="{85D5720B-2982-44A7-8E47-B8F5C6583032}"/>
                </a:ext>
              </a:extLst>
            </p:cNvPr>
            <p:cNvSpPr txBox="1"/>
            <p:nvPr/>
          </p:nvSpPr>
          <p:spPr>
            <a:xfrm>
              <a:off x="830179" y="2574758"/>
              <a:ext cx="1612233" cy="461665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sl-SI" sz="2400" dirty="0"/>
                <a:t>IZDATKI</a:t>
              </a: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99E28EA5-C25A-4B95-96BD-6EFAA4773FB2}"/>
              </a:ext>
            </a:extLst>
          </p:cNvPr>
          <p:cNvGrpSpPr/>
          <p:nvPr/>
        </p:nvGrpSpPr>
        <p:grpSpPr>
          <a:xfrm>
            <a:off x="629365" y="5258050"/>
            <a:ext cx="1937083" cy="918411"/>
            <a:chOff x="726480" y="2201779"/>
            <a:chExt cx="2546109" cy="122722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" name="Puščica: desno 9">
              <a:extLst>
                <a:ext uri="{FF2B5EF4-FFF2-40B4-BE49-F238E27FC236}">
                  <a16:creationId xmlns:a16="http://schemas.microsoft.com/office/drawing/2014/main" id="{C608EC28-126F-4723-BF29-BB2D419A0A5B}"/>
                </a:ext>
              </a:extLst>
            </p:cNvPr>
            <p:cNvSpPr/>
            <p:nvPr/>
          </p:nvSpPr>
          <p:spPr>
            <a:xfrm>
              <a:off x="726480" y="2201779"/>
              <a:ext cx="2546109" cy="1227221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" name="PoljeZBesedilom 10">
              <a:extLst>
                <a:ext uri="{FF2B5EF4-FFF2-40B4-BE49-F238E27FC236}">
                  <a16:creationId xmlns:a16="http://schemas.microsoft.com/office/drawing/2014/main" id="{1E4C267C-B174-410F-8045-554ABC5C2DDE}"/>
                </a:ext>
              </a:extLst>
            </p:cNvPr>
            <p:cNvSpPr txBox="1"/>
            <p:nvPr/>
          </p:nvSpPr>
          <p:spPr>
            <a:xfrm>
              <a:off x="830179" y="2574758"/>
              <a:ext cx="1757505" cy="53464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sl-SI" sz="2000" dirty="0"/>
                <a:t>PREJEMKI</a:t>
              </a: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3895E2A7-D7DE-4E07-9873-77670E508C84}"/>
              </a:ext>
            </a:extLst>
          </p:cNvPr>
          <p:cNvGrpSpPr/>
          <p:nvPr/>
        </p:nvGrpSpPr>
        <p:grpSpPr>
          <a:xfrm>
            <a:off x="525666" y="1347536"/>
            <a:ext cx="2546109" cy="1227221"/>
            <a:chOff x="726480" y="2201779"/>
            <a:chExt cx="2546109" cy="12272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3" name="Puščica: desno 12">
              <a:extLst>
                <a:ext uri="{FF2B5EF4-FFF2-40B4-BE49-F238E27FC236}">
                  <a16:creationId xmlns:a16="http://schemas.microsoft.com/office/drawing/2014/main" id="{C03F8CB8-C801-4872-A951-35AB41706928}"/>
                </a:ext>
              </a:extLst>
            </p:cNvPr>
            <p:cNvSpPr/>
            <p:nvPr/>
          </p:nvSpPr>
          <p:spPr>
            <a:xfrm>
              <a:off x="726480" y="2201779"/>
              <a:ext cx="2546109" cy="1227221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4" name="PoljeZBesedilom 13">
              <a:extLst>
                <a:ext uri="{FF2B5EF4-FFF2-40B4-BE49-F238E27FC236}">
                  <a16:creationId xmlns:a16="http://schemas.microsoft.com/office/drawing/2014/main" id="{1841697B-4933-4141-9446-880743EBE6E1}"/>
                </a:ext>
              </a:extLst>
            </p:cNvPr>
            <p:cNvSpPr txBox="1"/>
            <p:nvPr/>
          </p:nvSpPr>
          <p:spPr>
            <a:xfrm>
              <a:off x="830179" y="2574758"/>
              <a:ext cx="1612233" cy="46166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sl-SI" sz="2400" dirty="0"/>
                <a:t>PREJEMKI</a:t>
              </a: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E1E08A0-915D-4359-ADFC-30797EE1E147}"/>
              </a:ext>
            </a:extLst>
          </p:cNvPr>
          <p:cNvGrpSpPr/>
          <p:nvPr/>
        </p:nvGrpSpPr>
        <p:grpSpPr>
          <a:xfrm>
            <a:off x="4731567" y="1501940"/>
            <a:ext cx="1783533" cy="918412"/>
            <a:chOff x="726480" y="2201779"/>
            <a:chExt cx="2546109" cy="1227221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6" name="Puščica: desno 15">
              <a:extLst>
                <a:ext uri="{FF2B5EF4-FFF2-40B4-BE49-F238E27FC236}">
                  <a16:creationId xmlns:a16="http://schemas.microsoft.com/office/drawing/2014/main" id="{67C5195B-8B80-4031-B5A6-5481B8E74083}"/>
                </a:ext>
              </a:extLst>
            </p:cNvPr>
            <p:cNvSpPr/>
            <p:nvPr/>
          </p:nvSpPr>
          <p:spPr>
            <a:xfrm>
              <a:off x="726480" y="2201779"/>
              <a:ext cx="2546109" cy="1227221"/>
            </a:xfrm>
            <a:prstGeom prst="rightArrow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17" name="PoljeZBesedilom 16">
              <a:extLst>
                <a:ext uri="{FF2B5EF4-FFF2-40B4-BE49-F238E27FC236}">
                  <a16:creationId xmlns:a16="http://schemas.microsoft.com/office/drawing/2014/main" id="{B3939313-E20B-4962-BDA8-525317C024D3}"/>
                </a:ext>
              </a:extLst>
            </p:cNvPr>
            <p:cNvSpPr txBox="1"/>
            <p:nvPr/>
          </p:nvSpPr>
          <p:spPr>
            <a:xfrm>
              <a:off x="830179" y="2574758"/>
              <a:ext cx="1612233" cy="40011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sl-SI" sz="2000" dirty="0"/>
                <a:t>IZDATKI</a:t>
              </a:r>
            </a:p>
          </p:txBody>
        </p:sp>
      </p:grp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82B8968D-D35B-4318-984F-66D4A6A5A239}"/>
              </a:ext>
            </a:extLst>
          </p:cNvPr>
          <p:cNvSpPr txBox="1"/>
          <p:nvPr/>
        </p:nvSpPr>
        <p:spPr>
          <a:xfrm>
            <a:off x="3465095" y="1269485"/>
            <a:ext cx="601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0" dirty="0"/>
              <a:t>&gt;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E695ED8F-EC92-42DC-96C3-65F23C9776C0}"/>
              </a:ext>
            </a:extLst>
          </p:cNvPr>
          <p:cNvSpPr txBox="1"/>
          <p:nvPr/>
        </p:nvSpPr>
        <p:spPr>
          <a:xfrm>
            <a:off x="6982328" y="1250349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0" dirty="0"/>
              <a:t>=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8684B667-81C8-49BA-A2C9-08C4CBB72CEE}"/>
              </a:ext>
            </a:extLst>
          </p:cNvPr>
          <p:cNvSpPr txBox="1"/>
          <p:nvPr/>
        </p:nvSpPr>
        <p:spPr>
          <a:xfrm>
            <a:off x="8125328" y="1496569"/>
            <a:ext cx="3260846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sl-SI" sz="4400" dirty="0"/>
              <a:t>PRIHRANEK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315CFFED-79C3-4D49-BA4D-CA0AF3B6CD33}"/>
              </a:ext>
            </a:extLst>
          </p:cNvPr>
          <p:cNvSpPr txBox="1"/>
          <p:nvPr/>
        </p:nvSpPr>
        <p:spPr>
          <a:xfrm>
            <a:off x="2875548" y="5027401"/>
            <a:ext cx="794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0" dirty="0"/>
              <a:t>&lt;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C60719F1-6068-41AD-90CD-EEDE0BED3F0C}"/>
              </a:ext>
            </a:extLst>
          </p:cNvPr>
          <p:cNvSpPr txBox="1"/>
          <p:nvPr/>
        </p:nvSpPr>
        <p:spPr>
          <a:xfrm>
            <a:off x="6982328" y="5027401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0" dirty="0"/>
              <a:t>=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524BAF4C-3069-4266-877D-36C38B7F2789}"/>
              </a:ext>
            </a:extLst>
          </p:cNvPr>
          <p:cNvSpPr txBox="1"/>
          <p:nvPr/>
        </p:nvSpPr>
        <p:spPr>
          <a:xfrm>
            <a:off x="7898861" y="5258050"/>
            <a:ext cx="4192876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sl-SI" sz="4400" dirty="0"/>
              <a:t>PRIMANJKLJAJ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609DDF75-E5A9-4880-BF1D-DF9C6DD8012F}"/>
              </a:ext>
            </a:extLst>
          </p:cNvPr>
          <p:cNvSpPr txBox="1"/>
          <p:nvPr/>
        </p:nvSpPr>
        <p:spPr>
          <a:xfrm>
            <a:off x="472096" y="3101899"/>
            <a:ext cx="9802871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Čemu je namenjen prihranek? </a:t>
            </a:r>
            <a:endParaRPr lang="sl-SI" dirty="0" smtClean="0"/>
          </a:p>
          <a:p>
            <a:pPr algn="ctr"/>
            <a:r>
              <a:rPr lang="sl-SI" dirty="0" smtClean="0"/>
              <a:t>Na </a:t>
            </a:r>
            <a:r>
              <a:rPr lang="sl-SI" dirty="0"/>
              <a:t>tak način lahko varčujemo za počitnice, nakup avtomobila in drugo. </a:t>
            </a:r>
          </a:p>
        </p:txBody>
      </p:sp>
      <p:sp>
        <p:nvSpPr>
          <p:cNvPr id="2" name="Pravokotnik 1"/>
          <p:cNvSpPr/>
          <p:nvPr/>
        </p:nvSpPr>
        <p:spPr>
          <a:xfrm>
            <a:off x="3570050" y="718503"/>
            <a:ext cx="83268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solidFill>
                  <a:schemeClr val="accent1"/>
                </a:solidFill>
              </a:rPr>
              <a:t>Kaj se zgodi, če so prejemki VEČJI od izdatkov?</a:t>
            </a:r>
            <a:br>
              <a:rPr lang="sl-SI" sz="2800" dirty="0">
                <a:solidFill>
                  <a:schemeClr val="accent1"/>
                </a:solidFill>
              </a:rPr>
            </a:br>
            <a:endParaRPr lang="sl-SI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2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 animBg="1"/>
      <p:bldP spid="21" grpId="0"/>
      <p:bldP spid="22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95600" y="901532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sl-SI" dirty="0"/>
              <a:t>Priporoča se, da se prihodke in odhodke redno </a:t>
            </a:r>
            <a:r>
              <a:rPr lang="sl-SI" dirty="0" smtClean="0"/>
              <a:t>beleži 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4" name="Picture 4" descr="Mesečni družinski proračun">
            <a:extLst>
              <a:ext uri="{FF2B5EF4-FFF2-40B4-BE49-F238E27FC236}">
                <a16:creationId xmlns:a16="http://schemas.microsoft.com/office/drawing/2014/main" id="{0B1BE89E-EABB-4BB5-8375-B729264439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66" y="1548046"/>
            <a:ext cx="5223867" cy="402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E192E7F-E6C5-479E-B027-B81E346BA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91" y="1848084"/>
            <a:ext cx="4476750" cy="372427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145916" y="5849541"/>
            <a:ext cx="11916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>
                <a:solidFill>
                  <a:schemeClr val="accent1"/>
                </a:solidFill>
              </a:rPr>
              <a:t>Pomembno je, da znamo z denarjem gospodarno ravnati.</a:t>
            </a:r>
            <a:endParaRPr lang="sl-SI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95600" y="414177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sl-SI" sz="4400" spc="52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ŽEPNINA</a:t>
            </a:r>
            <a:endParaRPr lang="sl-SI" sz="4400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2400" dirty="0"/>
              <a:t>D</a:t>
            </a:r>
            <a:r>
              <a:rPr lang="sl-SI" sz="2400" dirty="0" smtClean="0"/>
              <a:t>enar vemo, da ne </a:t>
            </a:r>
            <a:r>
              <a:rPr lang="sl-SI" sz="2400" dirty="0"/>
              <a:t>raste na </a:t>
            </a:r>
            <a:r>
              <a:rPr lang="sl-SI" sz="2400" dirty="0" smtClean="0"/>
              <a:t>drevesih </a:t>
            </a:r>
            <a:r>
              <a:rPr lang="sl-SI" sz="2400" dirty="0"/>
              <a:t>in zato tudi starši ne morejo preprosto iti na vrt in ga nabrati kot zrela jabolka, ampak morajo hoditi v službo. Ker nekateri te možnosti nimajo, plače pa tudi niso enako visoke, vaša žepnina ni samoumevna. </a:t>
            </a:r>
            <a:endParaRPr lang="sl-SI" sz="2400" dirty="0" smtClean="0"/>
          </a:p>
          <a:p>
            <a:pPr marL="0" indent="0">
              <a:lnSpc>
                <a:spcPct val="150000"/>
              </a:lnSpc>
              <a:buNone/>
            </a:pPr>
            <a:endParaRPr lang="sl-SI" sz="24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sl-SI" sz="2400" dirty="0" smtClean="0"/>
              <a:t>Poglej si video posnetek o žepnini.</a:t>
            </a:r>
            <a:endParaRPr lang="sl-SI" sz="2400" dirty="0"/>
          </a:p>
          <a:p>
            <a:pPr marL="0" indent="0" algn="ctr">
              <a:buNone/>
            </a:pPr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://www.youtube.com/watch?v=o9pqGpBwXZQ</a:t>
            </a:r>
            <a:r>
              <a:rPr lang="sl-SI" dirty="0"/>
              <a:t>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5735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Zapis v zvezek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1926077"/>
            <a:ext cx="10820400" cy="46692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 smtClean="0"/>
              <a:t>V </a:t>
            </a:r>
            <a:r>
              <a:rPr lang="sl-SI" dirty="0" smtClean="0"/>
              <a:t>zvezek </a:t>
            </a:r>
            <a:r>
              <a:rPr lang="sl-SI" dirty="0" smtClean="0"/>
              <a:t>napiši </a:t>
            </a:r>
            <a:r>
              <a:rPr lang="sl-SI" dirty="0" smtClean="0"/>
              <a:t>naslov  </a:t>
            </a:r>
            <a:r>
              <a:rPr lang="sl-SI" b="1" dirty="0" smtClean="0">
                <a:solidFill>
                  <a:srgbClr val="FF0000"/>
                </a:solidFill>
              </a:rPr>
              <a:t>DRUŽINSKI PRORAČUN  </a:t>
            </a:r>
            <a:r>
              <a:rPr lang="sl-SI" dirty="0" smtClean="0"/>
              <a:t>in </a:t>
            </a:r>
            <a:r>
              <a:rPr lang="sl-SI" dirty="0" smtClean="0"/>
              <a:t>prepiši </a:t>
            </a:r>
            <a:r>
              <a:rPr lang="sl-SI" dirty="0" smtClean="0"/>
              <a:t> spodnje besedilo:</a:t>
            </a:r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Denar </a:t>
            </a:r>
            <a:r>
              <a:rPr lang="sl-SI" dirty="0"/>
              <a:t>s katerim družina upravlja, je </a:t>
            </a:r>
            <a:r>
              <a:rPr lang="sl-SI" b="1" dirty="0">
                <a:solidFill>
                  <a:srgbClr val="FF0000"/>
                </a:solidFill>
              </a:rPr>
              <a:t>družinski </a:t>
            </a:r>
            <a:r>
              <a:rPr lang="sl-SI" b="1" dirty="0" smtClean="0">
                <a:solidFill>
                  <a:srgbClr val="FF0000"/>
                </a:solidFill>
              </a:rPr>
              <a:t>proračun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sl-SI" dirty="0" smtClean="0"/>
              <a:t>Kaj vse prihaja v družinski proračun? To so </a:t>
            </a:r>
            <a:r>
              <a:rPr lang="sl-SI" b="1" dirty="0" smtClean="0">
                <a:solidFill>
                  <a:srgbClr val="FF0000"/>
                </a:solidFill>
              </a:rPr>
              <a:t>PREJEMKI</a:t>
            </a:r>
            <a:r>
              <a:rPr lang="sl-SI" dirty="0" smtClean="0"/>
              <a:t> ali </a:t>
            </a:r>
            <a:r>
              <a:rPr lang="sl-SI" b="1" dirty="0" smtClean="0">
                <a:solidFill>
                  <a:srgbClr val="FF0000"/>
                </a:solidFill>
              </a:rPr>
              <a:t>PRIHODKI</a:t>
            </a:r>
            <a:r>
              <a:rPr lang="sl-SI" dirty="0" smtClean="0"/>
              <a:t>: osebni dohodek ali plača, pokojnina, prejemki s strani države (npr. otroški dodatek), štipendija… </a:t>
            </a:r>
          </a:p>
          <a:p>
            <a:pPr marL="0" indent="0">
              <a:lnSpc>
                <a:spcPct val="150000"/>
              </a:lnSpc>
              <a:buNone/>
            </a:pPr>
            <a:endParaRPr lang="sl-SI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sl-SI" dirty="0" smtClean="0"/>
              <a:t>Za </a:t>
            </a:r>
            <a:r>
              <a:rPr lang="sl-SI" dirty="0"/>
              <a:t>kaj vse denar odhaja iz družinskega proračuna? To so </a:t>
            </a:r>
            <a:r>
              <a:rPr lang="sl-SI" b="1" dirty="0">
                <a:solidFill>
                  <a:srgbClr val="FF0000"/>
                </a:solidFill>
              </a:rPr>
              <a:t>IZDATKI</a:t>
            </a:r>
            <a:r>
              <a:rPr lang="sl-SI" dirty="0"/>
              <a:t> ali </a:t>
            </a:r>
            <a:r>
              <a:rPr lang="sl-SI" b="1" dirty="0">
                <a:solidFill>
                  <a:srgbClr val="FF0000"/>
                </a:solidFill>
              </a:rPr>
              <a:t>ODHODKI</a:t>
            </a:r>
            <a:r>
              <a:rPr lang="sl-SI" dirty="0"/>
              <a:t>: plačilo položnic (elektrika, voda, telefon, televizija, časopis, šolska prehrana…), nakup hrane, oblačil, obutve, šolskih potrebščin, goriva…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4093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ed pa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5575</TotalTime>
  <Words>502</Words>
  <Application>Microsoft Office PowerPoint</Application>
  <PresentationFormat>Širokozaslonsko</PresentationFormat>
  <Paragraphs>76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Comic Sans MS</vt:lpstr>
      <vt:lpstr>Sled pare</vt:lpstr>
      <vt:lpstr>PowerPointova predstavitev</vt:lpstr>
      <vt:lpstr>Družinski proračun</vt:lpstr>
      <vt:lpstr>Za začetek si poglej video posnetek</vt:lpstr>
      <vt:lpstr>V družinskem gospodinjstvu moramo dobro načrtovati, kako bomo naš denar kar najbolj gospodarno porabili. Zato je priporočljivo, da ima družina družinski proračun.</vt:lpstr>
      <vt:lpstr>PowerPointova predstavitev</vt:lpstr>
      <vt:lpstr>PowerPointova predstavitev</vt:lpstr>
      <vt:lpstr>Priporoča se, da se prihodke in odhodke redno beleži  </vt:lpstr>
      <vt:lpstr>ŽEPNINA</vt:lpstr>
      <vt:lpstr>Zapis v zvezek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Tudi doma se lahko ponesrečimo</dc:title>
  <dc:creator>Windows User</dc:creator>
  <cp:lastModifiedBy>Windows User</cp:lastModifiedBy>
  <cp:revision>250</cp:revision>
  <dcterms:created xsi:type="dcterms:W3CDTF">2020-12-06T10:02:49Z</dcterms:created>
  <dcterms:modified xsi:type="dcterms:W3CDTF">2021-01-24T14:14:14Z</dcterms:modified>
</cp:coreProperties>
</file>