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5" r:id="rId4"/>
    <p:sldId id="262" r:id="rId5"/>
    <p:sldId id="263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582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5473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8817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8421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93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2857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388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502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375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154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930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751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021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582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709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251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9A7FC-D05C-4A84-A57A-B8D616BB2170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044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EFCA5A-52F8-4C03-AD63-C87A3017D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0367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sl-SI" dirty="0" smtClean="0"/>
              <a:t>PISNO SEŠTEVANJE DO </a:t>
            </a:r>
            <a:r>
              <a:rPr lang="sl-SI" dirty="0"/>
              <a:t>MILIJONA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CA0F133-9AFE-43D5-AE8A-C4B0393049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33594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sl-SI" sz="6000" dirty="0"/>
              <a:t>…1 000 000</a:t>
            </a:r>
            <a:r>
              <a:rPr lang="sl-SI" sz="6000" dirty="0" smtClean="0"/>
              <a:t>…</a:t>
            </a:r>
          </a:p>
          <a:p>
            <a:pPr algn="ctr"/>
            <a:r>
              <a:rPr lang="sl-SI" sz="1700" i="1" dirty="0" smtClean="0">
                <a:solidFill>
                  <a:srgbClr val="FF0000"/>
                </a:solidFill>
              </a:rPr>
              <a:t>( </a:t>
            </a:r>
            <a:r>
              <a:rPr lang="sl-SI" sz="1700" i="1" dirty="0">
                <a:solidFill>
                  <a:srgbClr val="FF0000"/>
                </a:solidFill>
              </a:rPr>
              <a:t>2 šolski uri )</a:t>
            </a:r>
          </a:p>
          <a:p>
            <a:pPr algn="ctr"/>
            <a:endParaRPr lang="sl-SI" sz="60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9116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9BDC8CA-CDB0-47C4-8D5F-66EB2B365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192754"/>
              </p:ext>
            </p:extLst>
          </p:nvPr>
        </p:nvGraphicFramePr>
        <p:xfrm>
          <a:off x="1841377" y="1040713"/>
          <a:ext cx="7244177" cy="1681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822">
                  <a:extLst>
                    <a:ext uri="{9D8B030D-6E8A-4147-A177-3AD203B41FA5}">
                      <a16:colId xmlns:a16="http://schemas.microsoft.com/office/drawing/2014/main" val="2818197850"/>
                    </a:ext>
                  </a:extLst>
                </a:gridCol>
                <a:gridCol w="1033559">
                  <a:extLst>
                    <a:ext uri="{9D8B030D-6E8A-4147-A177-3AD203B41FA5}">
                      <a16:colId xmlns:a16="http://schemas.microsoft.com/office/drawing/2014/main" val="3594983628"/>
                    </a:ext>
                  </a:extLst>
                </a:gridCol>
                <a:gridCol w="1033559">
                  <a:extLst>
                    <a:ext uri="{9D8B030D-6E8A-4147-A177-3AD203B41FA5}">
                      <a16:colId xmlns:a16="http://schemas.microsoft.com/office/drawing/2014/main" val="941909251"/>
                    </a:ext>
                  </a:extLst>
                </a:gridCol>
                <a:gridCol w="964911">
                  <a:extLst>
                    <a:ext uri="{9D8B030D-6E8A-4147-A177-3AD203B41FA5}">
                      <a16:colId xmlns:a16="http://schemas.microsoft.com/office/drawing/2014/main" val="1851587373"/>
                    </a:ext>
                  </a:extLst>
                </a:gridCol>
                <a:gridCol w="1102208">
                  <a:extLst>
                    <a:ext uri="{9D8B030D-6E8A-4147-A177-3AD203B41FA5}">
                      <a16:colId xmlns:a16="http://schemas.microsoft.com/office/drawing/2014/main" val="3277275586"/>
                    </a:ext>
                  </a:extLst>
                </a:gridCol>
                <a:gridCol w="1033559">
                  <a:extLst>
                    <a:ext uri="{9D8B030D-6E8A-4147-A177-3AD203B41FA5}">
                      <a16:colId xmlns:a16="http://schemas.microsoft.com/office/drawing/2014/main" val="24517172"/>
                    </a:ext>
                  </a:extLst>
                </a:gridCol>
                <a:gridCol w="1033559">
                  <a:extLst>
                    <a:ext uri="{9D8B030D-6E8A-4147-A177-3AD203B41FA5}">
                      <a16:colId xmlns:a16="http://schemas.microsoft.com/office/drawing/2014/main" val="4246601940"/>
                    </a:ext>
                  </a:extLst>
                </a:gridCol>
              </a:tblGrid>
              <a:tr h="690546">
                <a:tc>
                  <a:txBody>
                    <a:bodyPr/>
                    <a:lstStyle/>
                    <a:p>
                      <a:pPr algn="ctr"/>
                      <a:r>
                        <a:rPr lang="sl-SI" sz="4000" dirty="0">
                          <a:solidFill>
                            <a:srgbClr val="FF0000"/>
                          </a:solidFill>
                        </a:rPr>
                        <a:t>M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St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 err="1"/>
                        <a:t>Dt</a:t>
                      </a:r>
                      <a:endParaRPr lang="sl-SI" sz="4000" dirty="0"/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T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S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D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E</a:t>
                      </a:r>
                    </a:p>
                  </a:txBody>
                  <a:tcPr marL="91423" marR="91423" marT="45713" marB="45713"/>
                </a:tc>
                <a:extLst>
                  <a:ext uri="{0D108BD9-81ED-4DB2-BD59-A6C34878D82A}">
                    <a16:rowId xmlns:a16="http://schemas.microsoft.com/office/drawing/2014/main" val="2446664831"/>
                  </a:ext>
                </a:extLst>
              </a:tr>
              <a:tr h="980027">
                <a:tc>
                  <a:txBody>
                    <a:bodyPr/>
                    <a:lstStyle/>
                    <a:p>
                      <a:r>
                        <a:rPr lang="sl-SI" sz="3200" dirty="0"/>
                        <a:t>1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r>
                        <a:rPr lang="sl-SI" sz="3200" dirty="0"/>
                        <a:t>0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r>
                        <a:rPr lang="sl-SI" sz="3200" dirty="0"/>
                        <a:t>0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r>
                        <a:rPr lang="sl-SI" sz="3200" dirty="0"/>
                        <a:t>0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r>
                        <a:rPr lang="sl-SI" sz="3200" dirty="0"/>
                        <a:t>0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r>
                        <a:rPr lang="sl-SI" sz="3200" dirty="0"/>
                        <a:t>0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r>
                        <a:rPr lang="sl-SI" sz="3200" dirty="0"/>
                        <a:t>0</a:t>
                      </a:r>
                    </a:p>
                  </a:txBody>
                  <a:tcPr marL="91423" marR="91423" marT="45713" marB="45713"/>
                </a:tc>
                <a:extLst>
                  <a:ext uri="{0D108BD9-81ED-4DB2-BD59-A6C34878D82A}">
                    <a16:rowId xmlns:a16="http://schemas.microsoft.com/office/drawing/2014/main" val="2910061740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C7097D81-5382-4602-8322-1BF803A18B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865041"/>
              </p:ext>
            </p:extLst>
          </p:nvPr>
        </p:nvGraphicFramePr>
        <p:xfrm>
          <a:off x="1850640" y="2495578"/>
          <a:ext cx="7234914" cy="980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3559">
                  <a:extLst>
                    <a:ext uri="{9D8B030D-6E8A-4147-A177-3AD203B41FA5}">
                      <a16:colId xmlns:a16="http://schemas.microsoft.com/office/drawing/2014/main" val="1337213942"/>
                    </a:ext>
                  </a:extLst>
                </a:gridCol>
                <a:gridCol w="1033559">
                  <a:extLst>
                    <a:ext uri="{9D8B030D-6E8A-4147-A177-3AD203B41FA5}">
                      <a16:colId xmlns:a16="http://schemas.microsoft.com/office/drawing/2014/main" val="806494968"/>
                    </a:ext>
                  </a:extLst>
                </a:gridCol>
                <a:gridCol w="1033559">
                  <a:extLst>
                    <a:ext uri="{9D8B030D-6E8A-4147-A177-3AD203B41FA5}">
                      <a16:colId xmlns:a16="http://schemas.microsoft.com/office/drawing/2014/main" val="1578334003"/>
                    </a:ext>
                  </a:extLst>
                </a:gridCol>
                <a:gridCol w="964911">
                  <a:extLst>
                    <a:ext uri="{9D8B030D-6E8A-4147-A177-3AD203B41FA5}">
                      <a16:colId xmlns:a16="http://schemas.microsoft.com/office/drawing/2014/main" val="2472150449"/>
                    </a:ext>
                  </a:extLst>
                </a:gridCol>
                <a:gridCol w="1102208">
                  <a:extLst>
                    <a:ext uri="{9D8B030D-6E8A-4147-A177-3AD203B41FA5}">
                      <a16:colId xmlns:a16="http://schemas.microsoft.com/office/drawing/2014/main" val="998492023"/>
                    </a:ext>
                  </a:extLst>
                </a:gridCol>
                <a:gridCol w="1033559">
                  <a:extLst>
                    <a:ext uri="{9D8B030D-6E8A-4147-A177-3AD203B41FA5}">
                      <a16:colId xmlns:a16="http://schemas.microsoft.com/office/drawing/2014/main" val="3002742048"/>
                    </a:ext>
                  </a:extLst>
                </a:gridCol>
                <a:gridCol w="1033559">
                  <a:extLst>
                    <a:ext uri="{9D8B030D-6E8A-4147-A177-3AD203B41FA5}">
                      <a16:colId xmlns:a16="http://schemas.microsoft.com/office/drawing/2014/main" val="967499158"/>
                    </a:ext>
                  </a:extLst>
                </a:gridCol>
              </a:tblGrid>
              <a:tr h="980027">
                <a:tc>
                  <a:txBody>
                    <a:bodyPr/>
                    <a:lstStyle/>
                    <a:p>
                      <a:r>
                        <a:rPr lang="sl-SI" sz="3200" dirty="0"/>
                        <a:t>M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r>
                        <a:rPr lang="sl-SI" sz="3200" dirty="0"/>
                        <a:t>I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r>
                        <a:rPr lang="sl-SI" sz="3200" dirty="0"/>
                        <a:t>L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r>
                        <a:rPr lang="sl-SI" sz="3200" dirty="0"/>
                        <a:t>I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r>
                        <a:rPr lang="sl-SI" sz="3200" dirty="0"/>
                        <a:t>J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r>
                        <a:rPr lang="sl-SI" sz="3200" dirty="0"/>
                        <a:t>O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r>
                        <a:rPr lang="sl-SI" sz="3200" dirty="0"/>
                        <a:t>N</a:t>
                      </a:r>
                    </a:p>
                  </a:txBody>
                  <a:tcPr marL="91423" marR="91423" marT="45713" marB="45713"/>
                </a:tc>
                <a:extLst>
                  <a:ext uri="{0D108BD9-81ED-4DB2-BD59-A6C34878D82A}">
                    <a16:rowId xmlns:a16="http://schemas.microsoft.com/office/drawing/2014/main" val="1607927387"/>
                  </a:ext>
                </a:extLst>
              </a:tr>
            </a:tbl>
          </a:graphicData>
        </a:graphic>
      </p:graphicFrame>
      <p:sp>
        <p:nvSpPr>
          <p:cNvPr id="7" name="PoljeZBesedilom 6">
            <a:extLst>
              <a:ext uri="{FF2B5EF4-FFF2-40B4-BE49-F238E27FC236}">
                <a16:creationId xmlns:a16="http://schemas.microsoft.com/office/drawing/2014/main" id="{E3E02518-9E07-4A1C-AE47-8070D8DCC611}"/>
              </a:ext>
            </a:extLst>
          </p:cNvPr>
          <p:cNvSpPr txBox="1"/>
          <p:nvPr/>
        </p:nvSpPr>
        <p:spPr>
          <a:xfrm>
            <a:off x="550232" y="3571875"/>
            <a:ext cx="321214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sl-SI" sz="3000" dirty="0">
                <a:solidFill>
                  <a:srgbClr val="FF0000"/>
                </a:solidFill>
              </a:rPr>
              <a:t>M - </a:t>
            </a:r>
            <a:r>
              <a:rPr lang="sl-SI" sz="3000" dirty="0" err="1">
                <a:solidFill>
                  <a:srgbClr val="FF0000"/>
                </a:solidFill>
              </a:rPr>
              <a:t>milijonica</a:t>
            </a:r>
            <a:endParaRPr lang="sl-SI" sz="3000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sl-SI" sz="3000" dirty="0">
                <a:solidFill>
                  <a:srgbClr val="FF0000"/>
                </a:solidFill>
              </a:rPr>
              <a:t>   1 M = 10 St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sl-SI" sz="3000" dirty="0">
                <a:solidFill>
                  <a:srgbClr val="FF0000"/>
                </a:solidFill>
              </a:rPr>
              <a:t>   1 M = 100 </a:t>
            </a:r>
            <a:r>
              <a:rPr lang="sl-SI" sz="3000" dirty="0" err="1">
                <a:solidFill>
                  <a:srgbClr val="FF0000"/>
                </a:solidFill>
              </a:rPr>
              <a:t>Dt</a:t>
            </a:r>
            <a:endParaRPr lang="sl-SI" sz="3000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sl-SI" sz="3000" dirty="0">
                <a:solidFill>
                  <a:srgbClr val="FF0000"/>
                </a:solidFill>
              </a:rPr>
              <a:t>   1 M = 1 000 T</a:t>
            </a: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13D6FEAB-4D01-464B-93BA-DB522BD26BF7}"/>
              </a:ext>
            </a:extLst>
          </p:cNvPr>
          <p:cNvSpPr txBox="1"/>
          <p:nvPr/>
        </p:nvSpPr>
        <p:spPr>
          <a:xfrm>
            <a:off x="784933" y="168676"/>
            <a:ext cx="8899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KOLIKO JE MILIJON?</a:t>
            </a:r>
          </a:p>
        </p:txBody>
      </p:sp>
      <p:sp>
        <p:nvSpPr>
          <p:cNvPr id="3" name="Zaobljeni pravokotnik 2"/>
          <p:cNvSpPr/>
          <p:nvPr/>
        </p:nvSpPr>
        <p:spPr>
          <a:xfrm>
            <a:off x="4248150" y="3724275"/>
            <a:ext cx="2457450" cy="22669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E –</a:t>
            </a:r>
            <a:r>
              <a:rPr lang="sl-SI" dirty="0" err="1" smtClean="0">
                <a:solidFill>
                  <a:schemeClr val="tx1"/>
                </a:solidFill>
              </a:rPr>
              <a:t>enice</a:t>
            </a:r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 smtClean="0">
                <a:solidFill>
                  <a:schemeClr val="tx1"/>
                </a:solidFill>
              </a:rPr>
              <a:t>D –</a:t>
            </a:r>
            <a:r>
              <a:rPr lang="sl-SI" dirty="0" err="1" smtClean="0">
                <a:solidFill>
                  <a:schemeClr val="tx1"/>
                </a:solidFill>
              </a:rPr>
              <a:t>desetice</a:t>
            </a:r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 smtClean="0">
                <a:solidFill>
                  <a:schemeClr val="tx1"/>
                </a:solidFill>
              </a:rPr>
              <a:t>S – </a:t>
            </a:r>
            <a:r>
              <a:rPr lang="sl-SI" dirty="0" err="1" smtClean="0">
                <a:solidFill>
                  <a:schemeClr val="tx1"/>
                </a:solidFill>
              </a:rPr>
              <a:t>stotice</a:t>
            </a:r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 smtClean="0">
                <a:solidFill>
                  <a:schemeClr val="tx1"/>
                </a:solidFill>
              </a:rPr>
              <a:t>T – tisočice</a:t>
            </a:r>
          </a:p>
          <a:p>
            <a:r>
              <a:rPr lang="sl-SI" dirty="0" err="1" smtClean="0">
                <a:solidFill>
                  <a:schemeClr val="tx1"/>
                </a:solidFill>
              </a:rPr>
              <a:t>Dt</a:t>
            </a:r>
            <a:r>
              <a:rPr lang="sl-SI" dirty="0" smtClean="0">
                <a:solidFill>
                  <a:schemeClr val="tx1"/>
                </a:solidFill>
              </a:rPr>
              <a:t> – </a:t>
            </a:r>
            <a:r>
              <a:rPr lang="sl-SI" dirty="0" err="1" smtClean="0">
                <a:solidFill>
                  <a:schemeClr val="tx1"/>
                </a:solidFill>
              </a:rPr>
              <a:t>desetitisočice</a:t>
            </a:r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 smtClean="0">
                <a:solidFill>
                  <a:schemeClr val="tx1"/>
                </a:solidFill>
              </a:rPr>
              <a:t>St - </a:t>
            </a:r>
            <a:r>
              <a:rPr lang="sl-SI" dirty="0" err="1" smtClean="0">
                <a:solidFill>
                  <a:schemeClr val="tx1"/>
                </a:solidFill>
              </a:rPr>
              <a:t>stotisočice</a:t>
            </a:r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47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PISNO SEŠTEVANJE DO MILIJONA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500" b="1" dirty="0"/>
              <a:t>PONOVIMO ČLENE PRI SEŠTEVANJU </a:t>
            </a:r>
            <a:endParaRPr lang="sl-SI" sz="2500" b="1" dirty="0" smtClean="0"/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r>
              <a:rPr lang="sl-SI" sz="4000" dirty="0" smtClean="0"/>
              <a:t>341 </a:t>
            </a:r>
            <a:r>
              <a:rPr lang="sl-SI" sz="4000" dirty="0"/>
              <a:t>456 + 562 391 = 903 847 </a:t>
            </a:r>
            <a:endParaRPr lang="sl-SI" sz="4000" dirty="0" smtClean="0"/>
          </a:p>
          <a:p>
            <a:pPr marL="0" indent="0">
              <a:buNone/>
            </a:pPr>
            <a:endParaRPr lang="sl-SI" sz="4000" dirty="0" smtClean="0"/>
          </a:p>
          <a:p>
            <a:pPr marL="0" indent="0">
              <a:buNone/>
            </a:pPr>
            <a:r>
              <a:rPr lang="sl-SI" sz="2200" dirty="0" smtClean="0"/>
              <a:t>PRVI SEŠTEVANEC   DRUGI </a:t>
            </a:r>
            <a:r>
              <a:rPr lang="sl-SI" sz="2200" dirty="0"/>
              <a:t>SEŠTEVANEC </a:t>
            </a:r>
            <a:r>
              <a:rPr lang="sl-SI" sz="2200" dirty="0" smtClean="0"/>
              <a:t>    VSOTA</a:t>
            </a:r>
            <a:endParaRPr lang="sl-SI" sz="2200" dirty="0"/>
          </a:p>
        </p:txBody>
      </p:sp>
      <p:cxnSp>
        <p:nvCxnSpPr>
          <p:cNvPr id="7" name="Raven puščični povezovalnik 6"/>
          <p:cNvCxnSpPr/>
          <p:nvPr/>
        </p:nvCxnSpPr>
        <p:spPr>
          <a:xfrm>
            <a:off x="1687132" y="3644721"/>
            <a:ext cx="0" cy="7083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puščični povezovalnik 7"/>
          <p:cNvCxnSpPr/>
          <p:nvPr/>
        </p:nvCxnSpPr>
        <p:spPr>
          <a:xfrm>
            <a:off x="3938788" y="3644721"/>
            <a:ext cx="0" cy="7083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uščični povezovalnik 8"/>
          <p:cNvCxnSpPr/>
          <p:nvPr/>
        </p:nvCxnSpPr>
        <p:spPr>
          <a:xfrm>
            <a:off x="6231228" y="3644721"/>
            <a:ext cx="0" cy="7083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aobljeni pravokotnik 10"/>
          <p:cNvSpPr/>
          <p:nvPr/>
        </p:nvSpPr>
        <p:spPr>
          <a:xfrm>
            <a:off x="9504609" y="399245"/>
            <a:ext cx="1970467" cy="7083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500" b="1" dirty="0" smtClean="0">
                <a:solidFill>
                  <a:srgbClr val="FF0000"/>
                </a:solidFill>
              </a:rPr>
              <a:t>ZAPIŠI V ZVEZEK</a:t>
            </a:r>
            <a:endParaRPr lang="sl-SI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46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SDZ 2.del stran 24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477" t="15674" r="28429" b="53800"/>
          <a:stretch/>
        </p:blipFill>
        <p:spPr>
          <a:xfrm>
            <a:off x="862884" y="1790163"/>
            <a:ext cx="7868991" cy="3133969"/>
          </a:xfrm>
          <a:prstGeom prst="rect">
            <a:avLst/>
          </a:prstGeom>
        </p:spPr>
      </p:pic>
      <p:sp>
        <p:nvSpPr>
          <p:cNvPr id="5" name="Zaobljeni pravokotnik 4"/>
          <p:cNvSpPr/>
          <p:nvPr/>
        </p:nvSpPr>
        <p:spPr>
          <a:xfrm>
            <a:off x="2505075" y="5067300"/>
            <a:ext cx="43434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POIŠČEMO 3 MESTA Z NAJVEČ PREBIVALCI IN ZAPIŠEMO RAČUN PISNEGA SEŠTEVANJA.</a:t>
            </a:r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50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569" t="46241" r="28931" b="20449"/>
          <a:stretch/>
        </p:blipFill>
        <p:spPr>
          <a:xfrm>
            <a:off x="710081" y="560633"/>
            <a:ext cx="8362098" cy="3773510"/>
          </a:xfrm>
          <a:prstGeom prst="rect">
            <a:avLst/>
          </a:prstGeom>
        </p:spPr>
      </p:pic>
      <p:sp>
        <p:nvSpPr>
          <p:cNvPr id="5" name="Zaobljeni pravokotnik 4"/>
          <p:cNvSpPr/>
          <p:nvPr/>
        </p:nvSpPr>
        <p:spPr>
          <a:xfrm>
            <a:off x="9410834" y="5324477"/>
            <a:ext cx="2781166" cy="11582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rgbClr val="FF0000"/>
                </a:solidFill>
              </a:rPr>
              <a:t>DOMAČA NALOGA </a:t>
            </a: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SDZ 2.del stran 24 – 26</a:t>
            </a: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Kdor želi reši Zmorem tudi to.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3" name="Zaobljeni pravokotnik 2"/>
          <p:cNvSpPr/>
          <p:nvPr/>
        </p:nvSpPr>
        <p:spPr>
          <a:xfrm>
            <a:off x="714375" y="4067846"/>
            <a:ext cx="3505200" cy="1905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rgbClr val="FF0000"/>
                </a:solidFill>
              </a:rPr>
              <a:t>PAZI, DA PODPISUJEŠ ENICE POD ENICE, DESETICE POD DESETICE IN TAKO DALJE. SEŠTEVAMO OD ENIC PROTI STOTISOČICAM!</a:t>
            </a:r>
          </a:p>
          <a:p>
            <a:pPr algn="ctr"/>
            <a:r>
              <a:rPr lang="sl-SI" dirty="0" smtClean="0">
                <a:solidFill>
                  <a:srgbClr val="FF0000"/>
                </a:solidFill>
              </a:rPr>
              <a:t>NE POZABI NA ENA DALJE!</a:t>
            </a:r>
            <a:endParaRPr lang="sl-SI" dirty="0">
              <a:solidFill>
                <a:srgbClr val="FF0000"/>
              </a:solidFill>
            </a:endParaRPr>
          </a:p>
        </p:txBody>
      </p:sp>
      <p:cxnSp>
        <p:nvCxnSpPr>
          <p:cNvPr id="7" name="Raven puščični povezovalnik 6"/>
          <p:cNvCxnSpPr/>
          <p:nvPr/>
        </p:nvCxnSpPr>
        <p:spPr>
          <a:xfrm flipH="1" flipV="1">
            <a:off x="3362326" y="2476500"/>
            <a:ext cx="290512" cy="17716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849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285</TotalTime>
  <Words>161</Words>
  <Application>Microsoft Office PowerPoint</Application>
  <PresentationFormat>Širokozaslonsko</PresentationFormat>
  <Paragraphs>49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Gladko</vt:lpstr>
      <vt:lpstr>PISNO SEŠTEVANJE DO MILIJONA</vt:lpstr>
      <vt:lpstr>PowerPointova predstavitev</vt:lpstr>
      <vt:lpstr>PISNO SEŠTEVANJE DO MILIJONA </vt:lpstr>
      <vt:lpstr>SDZ 2.del stran 24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ŠTEVILA DO MILJONA</dc:title>
  <dc:creator>dina</dc:creator>
  <cp:lastModifiedBy>Windows User</cp:lastModifiedBy>
  <cp:revision>26</cp:revision>
  <dcterms:created xsi:type="dcterms:W3CDTF">2020-11-20T09:06:39Z</dcterms:created>
  <dcterms:modified xsi:type="dcterms:W3CDTF">2021-01-17T18:06:10Z</dcterms:modified>
</cp:coreProperties>
</file>