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6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582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547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8817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8421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3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2857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388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502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375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15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930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75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021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582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709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251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9A7FC-D05C-4A84-A57A-B8D616BB2170}" type="datetimeFigureOut">
              <a:rPr lang="sl-SI" smtClean="0"/>
              <a:t>20. 01. 2021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3777EC-B19E-40D5-8D29-C461109714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044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EFCA5A-52F8-4C03-AD63-C87A3017D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36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PISNO ODŠTEVANJE DO </a:t>
            </a:r>
            <a:r>
              <a:rPr lang="sl-SI" dirty="0"/>
              <a:t>MILIJONA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CA0F133-9AFE-43D5-AE8A-C4B039304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3078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sl-SI" sz="6000" dirty="0"/>
              <a:t>…1 000 000</a:t>
            </a:r>
            <a:r>
              <a:rPr lang="sl-SI" sz="6000" dirty="0" smtClean="0"/>
              <a:t>…</a:t>
            </a:r>
          </a:p>
          <a:p>
            <a:pPr algn="ctr"/>
            <a:r>
              <a:rPr lang="sl-SI" sz="1700" i="1" smtClean="0">
                <a:solidFill>
                  <a:srgbClr val="FF0000"/>
                </a:solidFill>
              </a:rPr>
              <a:t>( 2 šolski uri )</a:t>
            </a:r>
            <a:endParaRPr lang="sl-SI" sz="1700" i="1" dirty="0">
              <a:solidFill>
                <a:srgbClr val="FF000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9116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9BDC8CA-CDB0-47C4-8D5F-66EB2B365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192754"/>
              </p:ext>
            </p:extLst>
          </p:nvPr>
        </p:nvGraphicFramePr>
        <p:xfrm>
          <a:off x="1841377" y="1040713"/>
          <a:ext cx="7244177" cy="168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822">
                  <a:extLst>
                    <a:ext uri="{9D8B030D-6E8A-4147-A177-3AD203B41FA5}">
                      <a16:colId xmlns:a16="http://schemas.microsoft.com/office/drawing/2014/main" val="2818197850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3594983628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941909251"/>
                    </a:ext>
                  </a:extLst>
                </a:gridCol>
                <a:gridCol w="964911">
                  <a:extLst>
                    <a:ext uri="{9D8B030D-6E8A-4147-A177-3AD203B41FA5}">
                      <a16:colId xmlns:a16="http://schemas.microsoft.com/office/drawing/2014/main" val="1851587373"/>
                    </a:ext>
                  </a:extLst>
                </a:gridCol>
                <a:gridCol w="1102208">
                  <a:extLst>
                    <a:ext uri="{9D8B030D-6E8A-4147-A177-3AD203B41FA5}">
                      <a16:colId xmlns:a16="http://schemas.microsoft.com/office/drawing/2014/main" val="3277275586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24517172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4246601940"/>
                    </a:ext>
                  </a:extLst>
                </a:gridCol>
              </a:tblGrid>
              <a:tr h="690546">
                <a:tc>
                  <a:txBody>
                    <a:bodyPr/>
                    <a:lstStyle/>
                    <a:p>
                      <a:pPr algn="ctr"/>
                      <a:r>
                        <a:rPr lang="sl-SI" sz="4000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St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 err="1"/>
                        <a:t>Dt</a:t>
                      </a:r>
                      <a:endParaRPr lang="sl-SI" sz="4000" dirty="0"/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T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S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D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000" dirty="0"/>
                        <a:t>E</a:t>
                      </a:r>
                    </a:p>
                  </a:txBody>
                  <a:tcPr marL="91423" marR="91423" marT="45713" marB="45713"/>
                </a:tc>
                <a:extLst>
                  <a:ext uri="{0D108BD9-81ED-4DB2-BD59-A6C34878D82A}">
                    <a16:rowId xmlns:a16="http://schemas.microsoft.com/office/drawing/2014/main" val="2446664831"/>
                  </a:ext>
                </a:extLst>
              </a:tr>
              <a:tr h="980027">
                <a:tc>
                  <a:txBody>
                    <a:bodyPr/>
                    <a:lstStyle/>
                    <a:p>
                      <a:r>
                        <a:rPr lang="sl-SI" sz="3200" dirty="0"/>
                        <a:t>1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0</a:t>
                      </a:r>
                    </a:p>
                  </a:txBody>
                  <a:tcPr marL="91423" marR="91423" marT="45713" marB="45713"/>
                </a:tc>
                <a:extLst>
                  <a:ext uri="{0D108BD9-81ED-4DB2-BD59-A6C34878D82A}">
                    <a16:rowId xmlns:a16="http://schemas.microsoft.com/office/drawing/2014/main" val="2910061740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C7097D81-5382-4602-8322-1BF803A18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865041"/>
              </p:ext>
            </p:extLst>
          </p:nvPr>
        </p:nvGraphicFramePr>
        <p:xfrm>
          <a:off x="1850640" y="2495578"/>
          <a:ext cx="7234914" cy="980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559">
                  <a:extLst>
                    <a:ext uri="{9D8B030D-6E8A-4147-A177-3AD203B41FA5}">
                      <a16:colId xmlns:a16="http://schemas.microsoft.com/office/drawing/2014/main" val="1337213942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806494968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1578334003"/>
                    </a:ext>
                  </a:extLst>
                </a:gridCol>
                <a:gridCol w="964911">
                  <a:extLst>
                    <a:ext uri="{9D8B030D-6E8A-4147-A177-3AD203B41FA5}">
                      <a16:colId xmlns:a16="http://schemas.microsoft.com/office/drawing/2014/main" val="2472150449"/>
                    </a:ext>
                  </a:extLst>
                </a:gridCol>
                <a:gridCol w="1102208">
                  <a:extLst>
                    <a:ext uri="{9D8B030D-6E8A-4147-A177-3AD203B41FA5}">
                      <a16:colId xmlns:a16="http://schemas.microsoft.com/office/drawing/2014/main" val="998492023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3002742048"/>
                    </a:ext>
                  </a:extLst>
                </a:gridCol>
                <a:gridCol w="1033559">
                  <a:extLst>
                    <a:ext uri="{9D8B030D-6E8A-4147-A177-3AD203B41FA5}">
                      <a16:colId xmlns:a16="http://schemas.microsoft.com/office/drawing/2014/main" val="967499158"/>
                    </a:ext>
                  </a:extLst>
                </a:gridCol>
              </a:tblGrid>
              <a:tr h="980027">
                <a:tc>
                  <a:txBody>
                    <a:bodyPr/>
                    <a:lstStyle/>
                    <a:p>
                      <a:r>
                        <a:rPr lang="sl-SI" sz="3200" dirty="0"/>
                        <a:t>M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I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L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I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J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O</a:t>
                      </a:r>
                    </a:p>
                  </a:txBody>
                  <a:tcPr marL="91423" marR="91423" marT="45713" marB="45713"/>
                </a:tc>
                <a:tc>
                  <a:txBody>
                    <a:bodyPr/>
                    <a:lstStyle/>
                    <a:p>
                      <a:r>
                        <a:rPr lang="sl-SI" sz="3200" dirty="0"/>
                        <a:t>N</a:t>
                      </a:r>
                    </a:p>
                  </a:txBody>
                  <a:tcPr marL="91423" marR="91423" marT="45713" marB="45713"/>
                </a:tc>
                <a:extLst>
                  <a:ext uri="{0D108BD9-81ED-4DB2-BD59-A6C34878D82A}">
                    <a16:rowId xmlns:a16="http://schemas.microsoft.com/office/drawing/2014/main" val="1607927387"/>
                  </a:ext>
                </a:extLst>
              </a:tr>
            </a:tbl>
          </a:graphicData>
        </a:graphic>
      </p:graphicFrame>
      <p:sp>
        <p:nvSpPr>
          <p:cNvPr id="7" name="PoljeZBesedilom 6">
            <a:extLst>
              <a:ext uri="{FF2B5EF4-FFF2-40B4-BE49-F238E27FC236}">
                <a16:creationId xmlns:a16="http://schemas.microsoft.com/office/drawing/2014/main" id="{E3E02518-9E07-4A1C-AE47-8070D8DCC611}"/>
              </a:ext>
            </a:extLst>
          </p:cNvPr>
          <p:cNvSpPr txBox="1"/>
          <p:nvPr/>
        </p:nvSpPr>
        <p:spPr>
          <a:xfrm>
            <a:off x="550232" y="3571875"/>
            <a:ext cx="321214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3000" dirty="0">
                <a:solidFill>
                  <a:srgbClr val="FF0000"/>
                </a:solidFill>
              </a:rPr>
              <a:t>M - </a:t>
            </a:r>
            <a:r>
              <a:rPr lang="sl-SI" sz="3000" dirty="0" err="1">
                <a:solidFill>
                  <a:srgbClr val="FF0000"/>
                </a:solidFill>
              </a:rPr>
              <a:t>milijonica</a:t>
            </a:r>
            <a:endParaRPr lang="sl-SI" sz="3000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3000" dirty="0">
                <a:solidFill>
                  <a:srgbClr val="FF0000"/>
                </a:solidFill>
              </a:rPr>
              <a:t>   1 M = 10 St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3000" dirty="0">
                <a:solidFill>
                  <a:srgbClr val="FF0000"/>
                </a:solidFill>
              </a:rPr>
              <a:t>   1 M = 100 </a:t>
            </a:r>
            <a:r>
              <a:rPr lang="sl-SI" sz="3000" dirty="0" err="1">
                <a:solidFill>
                  <a:srgbClr val="FF0000"/>
                </a:solidFill>
              </a:rPr>
              <a:t>Dt</a:t>
            </a:r>
            <a:endParaRPr lang="sl-SI" sz="3000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3000" dirty="0">
                <a:solidFill>
                  <a:srgbClr val="FF0000"/>
                </a:solidFill>
              </a:rPr>
              <a:t>   1 M = 1 000 T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3D6FEAB-4D01-464B-93BA-DB522BD26BF7}"/>
              </a:ext>
            </a:extLst>
          </p:cNvPr>
          <p:cNvSpPr txBox="1"/>
          <p:nvPr/>
        </p:nvSpPr>
        <p:spPr>
          <a:xfrm>
            <a:off x="784933" y="168676"/>
            <a:ext cx="8899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KOLIKO JE MILIJON?</a:t>
            </a:r>
          </a:p>
        </p:txBody>
      </p:sp>
      <p:sp>
        <p:nvSpPr>
          <p:cNvPr id="3" name="Zaobljeni pravokotnik 2"/>
          <p:cNvSpPr/>
          <p:nvPr/>
        </p:nvSpPr>
        <p:spPr>
          <a:xfrm>
            <a:off x="4248150" y="3724275"/>
            <a:ext cx="2457450" cy="2266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E –</a:t>
            </a:r>
            <a:r>
              <a:rPr lang="sl-SI" dirty="0" err="1" smtClean="0">
                <a:solidFill>
                  <a:schemeClr val="tx1"/>
                </a:solidFill>
              </a:rPr>
              <a:t>enice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D –</a:t>
            </a:r>
            <a:r>
              <a:rPr lang="sl-SI" dirty="0" err="1" smtClean="0">
                <a:solidFill>
                  <a:schemeClr val="tx1"/>
                </a:solidFill>
              </a:rPr>
              <a:t>desetice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S – </a:t>
            </a:r>
            <a:r>
              <a:rPr lang="sl-SI" dirty="0" err="1" smtClean="0">
                <a:solidFill>
                  <a:schemeClr val="tx1"/>
                </a:solidFill>
              </a:rPr>
              <a:t>stotice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T – tisočice</a:t>
            </a:r>
          </a:p>
          <a:p>
            <a:r>
              <a:rPr lang="sl-SI" dirty="0" err="1" smtClean="0">
                <a:solidFill>
                  <a:schemeClr val="tx1"/>
                </a:solidFill>
              </a:rPr>
              <a:t>Dt</a:t>
            </a:r>
            <a:r>
              <a:rPr lang="sl-SI" dirty="0" smtClean="0">
                <a:solidFill>
                  <a:schemeClr val="tx1"/>
                </a:solidFill>
              </a:rPr>
              <a:t> – </a:t>
            </a:r>
            <a:r>
              <a:rPr lang="sl-SI" dirty="0" err="1" smtClean="0">
                <a:solidFill>
                  <a:schemeClr val="tx1"/>
                </a:solidFill>
              </a:rPr>
              <a:t>desetitisočice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St - </a:t>
            </a:r>
            <a:r>
              <a:rPr lang="sl-SI" dirty="0" err="1" smtClean="0">
                <a:solidFill>
                  <a:schemeClr val="tx1"/>
                </a:solidFill>
              </a:rPr>
              <a:t>stotisočice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7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PISNO ODŠTEVANJE DO MILIJONA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500" dirty="0"/>
              <a:t>PONOVIMO ČLENE PRI ODŠTEVANJU </a:t>
            </a:r>
            <a:endParaRPr lang="sl-SI" sz="2500" dirty="0" smtClean="0"/>
          </a:p>
          <a:p>
            <a:pPr marL="0" indent="0">
              <a:buNone/>
            </a:pPr>
            <a:r>
              <a:rPr lang="sl-SI" sz="4000" dirty="0" smtClean="0"/>
              <a:t>341 </a:t>
            </a:r>
            <a:r>
              <a:rPr lang="sl-SI" sz="4000" dirty="0"/>
              <a:t>456 - 113 456 = 228 000 </a:t>
            </a:r>
          </a:p>
          <a:p>
            <a:pPr marL="0" indent="0">
              <a:buNone/>
            </a:pPr>
            <a:endParaRPr lang="sl-SI" sz="4000" dirty="0" smtClean="0"/>
          </a:p>
          <a:p>
            <a:pPr marL="0" indent="0">
              <a:buNone/>
            </a:pPr>
            <a:r>
              <a:rPr lang="sl-SI" sz="2200" dirty="0" smtClean="0"/>
              <a:t>ZMANJŠEVANEC      </a:t>
            </a:r>
            <a:r>
              <a:rPr lang="sl-SI" sz="2200" dirty="0"/>
              <a:t>ODŠTEVANEC </a:t>
            </a:r>
            <a:r>
              <a:rPr lang="sl-SI" sz="2200" dirty="0" smtClean="0"/>
              <a:t>         RAZLIKA</a:t>
            </a:r>
            <a:endParaRPr lang="sl-SI" sz="2200" dirty="0"/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1558344" y="3348507"/>
            <a:ext cx="0" cy="7727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3835758" y="3348507"/>
            <a:ext cx="0" cy="7727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>
            <a:off x="6128197" y="3348507"/>
            <a:ext cx="0" cy="7727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aobljeni pravokotnik 8"/>
          <p:cNvSpPr/>
          <p:nvPr/>
        </p:nvSpPr>
        <p:spPr>
          <a:xfrm>
            <a:off x="9504609" y="399245"/>
            <a:ext cx="1970467" cy="7083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500" b="1" dirty="0" smtClean="0">
                <a:solidFill>
                  <a:srgbClr val="FF0000"/>
                </a:solidFill>
              </a:rPr>
              <a:t>ZAPIŠI V ZVEZEK</a:t>
            </a:r>
            <a:endParaRPr lang="sl-SI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2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SDZ 2.del stran 28 </a:t>
            </a:r>
            <a:endParaRPr lang="sl-SI" dirty="0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561" t="18992" r="24324" b="19623"/>
          <a:stretch/>
        </p:blipFill>
        <p:spPr>
          <a:xfrm>
            <a:off x="677334" y="1452537"/>
            <a:ext cx="7346204" cy="4960029"/>
          </a:xfrm>
          <a:prstGeom prst="rect">
            <a:avLst/>
          </a:prstGeom>
        </p:spPr>
      </p:pic>
      <p:sp>
        <p:nvSpPr>
          <p:cNvPr id="7" name="Zaobljeni pravokotnik 6"/>
          <p:cNvSpPr/>
          <p:nvPr/>
        </p:nvSpPr>
        <p:spPr>
          <a:xfrm>
            <a:off x="9448800" y="5711512"/>
            <a:ext cx="2743200" cy="1117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DOMAČA NALOGA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SZ 2. del stran 28 </a:t>
            </a:r>
            <a:r>
              <a:rPr lang="sl-SI" smtClean="0">
                <a:solidFill>
                  <a:schemeClr val="tx1"/>
                </a:solidFill>
              </a:rPr>
              <a:t>– </a:t>
            </a:r>
            <a:r>
              <a:rPr lang="sl-SI" smtClean="0">
                <a:solidFill>
                  <a:schemeClr val="tx1"/>
                </a:solidFill>
              </a:rPr>
              <a:t>32</a:t>
            </a:r>
            <a:endParaRPr lang="sl-SI" dirty="0" smtClean="0">
              <a:solidFill>
                <a:schemeClr val="tx1"/>
              </a:solidFill>
            </a:endParaRPr>
          </a:p>
        </p:txBody>
      </p:sp>
      <p:sp>
        <p:nvSpPr>
          <p:cNvPr id="4" name="Zaobljeni pravokotnik 3"/>
          <p:cNvSpPr/>
          <p:nvPr/>
        </p:nvSpPr>
        <p:spPr>
          <a:xfrm>
            <a:off x="7705725" y="1857375"/>
            <a:ext cx="2733675" cy="22669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PAZI NA PRAVILNO PODPISOVANJE IN NE POZABI NA ENA DALJE!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88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4" grpId="0"/>
    </p:bld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</TotalTime>
  <Words>126</Words>
  <Application>Microsoft Office PowerPoint</Application>
  <PresentationFormat>Širokozaslonsko</PresentationFormat>
  <Paragraphs>45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Gladko</vt:lpstr>
      <vt:lpstr>PISNO ODŠTEVANJE DO MILIJONA</vt:lpstr>
      <vt:lpstr>PowerPointova predstavitev</vt:lpstr>
      <vt:lpstr>PISNO ODŠTEVANJE DO MILIJONA </vt:lpstr>
      <vt:lpstr>SDZ 2.del stran 28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MILJONA</dc:title>
  <dc:creator>dina</dc:creator>
  <cp:lastModifiedBy>Windows User</cp:lastModifiedBy>
  <cp:revision>27</cp:revision>
  <dcterms:created xsi:type="dcterms:W3CDTF">2020-11-20T09:06:39Z</dcterms:created>
  <dcterms:modified xsi:type="dcterms:W3CDTF">2021-01-20T14:44:35Z</dcterms:modified>
</cp:coreProperties>
</file>