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75" r:id="rId3"/>
    <p:sldId id="266" r:id="rId4"/>
    <p:sldId id="258" r:id="rId5"/>
    <p:sldId id="261" r:id="rId6"/>
    <p:sldId id="268" r:id="rId7"/>
    <p:sldId id="263" r:id="rId8"/>
    <p:sldId id="279" r:id="rId9"/>
    <p:sldId id="270" r:id="rId10"/>
    <p:sldId id="273" r:id="rId11"/>
    <p:sldId id="271" r:id="rId12"/>
    <p:sldId id="274" r:id="rId13"/>
    <p:sldId id="277" r:id="rId14"/>
    <p:sldId id="278" r:id="rId1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84" d="100"/>
          <a:sy n="84" d="100"/>
        </p:scale>
        <p:origin x="81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DF7DF9B-1CCC-4872-B2B8-196A71DC587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F35C-5B67-43F7-9A42-2575E77E6D0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675CB-0CF8-4CDD-8926-927A4580B8D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832F3-1362-43D7-B1A1-C7D4AA2EFD1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449CB-3C24-4A88-891D-0D966A45BA4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A4C05-775D-4063-8C63-91212FB8BB8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CD86-F3DF-4CAB-806E-8CCB404C613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96CA9-B9AE-45EE-8946-678017522BB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14424-4281-43AF-8FF5-7A37132845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7D6E3-34D6-4EE0-9ED0-9E4824A139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69323-3F5C-4396-B338-FBC3D81C4CA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00096B2-E396-4F79-A37E-F37CAA91704D}" type="slidenum">
              <a:rPr lang="hr-HR"/>
              <a:pPr/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ijem.si/o-alkoholu/vpliv-alkohola-na-cloveka" TargetMode="External"/><Relationship Id="rId2" Type="http://schemas.openxmlformats.org/officeDocument/2006/relationships/hyperlink" Target="https://sl.wikipedia.org/wiki/Vpliv_kajenja_tobaka_na_zdravj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balne-lekarne.si/prepoznavanje-odvisnosti/" TargetMode="External"/><Relationship Id="rId5" Type="http://schemas.openxmlformats.org/officeDocument/2006/relationships/hyperlink" Target="https://vizita.si/novice/vas-zanima-kako-kokain-vpliva-na-clovesko-telo.html" TargetMode="External"/><Relationship Id="rId4" Type="http://schemas.openxmlformats.org/officeDocument/2006/relationships/hyperlink" Target="https://vizita.si/dusevnost/starsi-seznanite-otroke-z-ucinki-drog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/>
          <a:lstStyle/>
          <a:p>
            <a:r>
              <a:rPr lang="hr-HR" sz="7200" dirty="0" smtClean="0">
                <a:solidFill>
                  <a:schemeClr val="bg1"/>
                </a:solidFill>
              </a:rPr>
              <a:t>SKRB ZA ZDRAVJE</a:t>
            </a:r>
            <a:endParaRPr lang="hr-HR" sz="7200" dirty="0">
              <a:solidFill>
                <a:schemeClr val="bg1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328246" y="6096000"/>
            <a:ext cx="8815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sl-SI" sz="1200" dirty="0" smtClean="0">
                <a:solidFill>
                  <a:prstClr val="black"/>
                </a:solidFill>
                <a:latin typeface="Calibri" panose="020F0502020204030204"/>
              </a:rPr>
              <a:t>V predstavitvi so uporabljena nekatera slikovna </a:t>
            </a:r>
            <a:r>
              <a:rPr lang="sl-SI" sz="1200" dirty="0">
                <a:solidFill>
                  <a:prstClr val="black"/>
                </a:solidFill>
                <a:latin typeface="Calibri" panose="020F0502020204030204"/>
              </a:rPr>
              <a:t>gradiva </a:t>
            </a:r>
            <a:r>
              <a:rPr lang="sl-SI" sz="1200" dirty="0" smtClean="0">
                <a:solidFill>
                  <a:prstClr val="black"/>
                </a:solidFill>
                <a:latin typeface="Calibri" panose="020F0502020204030204"/>
              </a:rPr>
              <a:t>prosto </a:t>
            </a:r>
            <a:r>
              <a:rPr lang="sl-SI" sz="1200" dirty="0">
                <a:solidFill>
                  <a:prstClr val="black"/>
                </a:solidFill>
                <a:latin typeface="Calibri" panose="020F0502020204030204"/>
              </a:rPr>
              <a:t>dostopna na spletu.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sl-SI" sz="1200" dirty="0">
                <a:solidFill>
                  <a:prstClr val="black"/>
                </a:solidFill>
                <a:latin typeface="Calibri" panose="020F0502020204030204"/>
              </a:rPr>
              <a:t>Uporabljeno gradivo je namenjeno izključno za izobraževalne namene in si ga na kakršenkoli način ne </a:t>
            </a:r>
            <a:r>
              <a:rPr lang="sl-SI" sz="1200" dirty="0" smtClean="0">
                <a:solidFill>
                  <a:prstClr val="black"/>
                </a:solidFill>
                <a:latin typeface="Calibri" panose="020F0502020204030204"/>
              </a:rPr>
              <a:t>lastimo.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888023" y="3657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Poleg prikazanih vsebin na drsnikih si poglej tudi, kar se skriva pod spletnimi povezavami!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229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2400" y="312919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KO SMO ZUNAJ DLJE ČASA,PREDVSEM POLETI, POSKRBIMO ZA ZAŠČITO PRED SONCEM!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457200" y="2348716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https://www.nijz.si/sl/zascita-pred-soncem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3810001"/>
            <a:ext cx="3048000" cy="304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C6E3FA"/>
              </a:clrFrom>
              <a:clrTo>
                <a:srgbClr val="C6E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61" y="1454850"/>
            <a:ext cx="3790950" cy="3633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378722"/>
      </p:ext>
    </p:extLst>
  </p:cSld>
  <p:clrMapOvr>
    <a:masterClrMapping/>
  </p:clrMapOvr>
  <p:transition spd="slow" advTm="1054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81000" y="5334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chemeClr val="bg1"/>
                </a:solidFill>
              </a:rPr>
              <a:t>SLABE RAZVADE, KI MOČNO ŠKODUJEJO ČLOVEKOVEMU ZDRAVJU IN SE JIH JE ZELO TEŽKO ODVADITI:</a:t>
            </a:r>
          </a:p>
          <a:p>
            <a:endParaRPr lang="sl-SI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bg1"/>
                </a:solidFill>
              </a:rPr>
              <a:t>k</a:t>
            </a:r>
            <a:r>
              <a:rPr lang="sl-SI" b="1" dirty="0" smtClean="0">
                <a:solidFill>
                  <a:schemeClr val="bg1"/>
                </a:solidFill>
              </a:rPr>
              <a:t>ajenje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838200" y="1826062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l-SI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https://sl.wikipedia.org/wiki/Vpliv_kajenja_tobaka_na_zdravje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81296" y="2357016"/>
            <a:ext cx="431632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- alkohol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38200" y="278253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https://www.nalijem.si/o-alkoholu/vpliv-alkohola-na-cloveka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09600" y="399138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https://vizita.si/dusevnost/starsi-seznanite-otroke-z-ucinki-droge.html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31370" y="3380824"/>
            <a:ext cx="431632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- droge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85800" y="473856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https://vizita.si/novice/vas-zanima-kako-kokain-vpliva-na-clovesko-telo.html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85799" y="5295244"/>
            <a:ext cx="431632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- odvisnost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685800" y="588101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http://www.obalne-lekarne.si/prepoznavanje-odvisnosti</a:t>
            </a:r>
            <a:r>
              <a:rPr lang="sl-SI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68189"/>
      </p:ext>
    </p:extLst>
  </p:cSld>
  <p:clrMapOvr>
    <a:masterClrMapping/>
  </p:clrMapOvr>
  <p:transition spd="slow" advTm="23561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38200" y="457200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err="1" smtClean="0">
                <a:solidFill>
                  <a:schemeClr val="bg1"/>
                </a:solidFill>
              </a:rPr>
              <a:t>Koronavirus</a:t>
            </a:r>
            <a:endParaRPr lang="sl-SI" sz="2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27" y="3067050"/>
            <a:ext cx="3790950" cy="379095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85800" y="1295400"/>
            <a:ext cx="7848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3C4043"/>
                </a:solidFill>
                <a:latin typeface="Adobe Caslon Pro" panose="0205050205050A020403" pitchFamily="18" charset="-18"/>
              </a:rPr>
              <a:t>Pogosto</a:t>
            </a:r>
            <a:r>
              <a:rPr lang="en-US" sz="2400" b="1" dirty="0" smtClean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umivajte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roke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.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Uporabljajte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milo in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vodo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ali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razkužilo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za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roke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.</a:t>
            </a:r>
          </a:p>
          <a:p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Vzdržujte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varnostno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razdaljo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do </a:t>
            </a:r>
            <a:r>
              <a:rPr lang="en-US" sz="2400" b="1" dirty="0" err="1" smtClean="0">
                <a:solidFill>
                  <a:srgbClr val="3C4043"/>
                </a:solidFill>
                <a:latin typeface="Adobe Caslon Pro" panose="0205050205050A020403" pitchFamily="18" charset="-18"/>
              </a:rPr>
              <a:t>ljudi</a:t>
            </a:r>
            <a:r>
              <a:rPr lang="en-US" sz="2400" b="1" dirty="0" smtClean="0">
                <a:solidFill>
                  <a:srgbClr val="3C4043"/>
                </a:solidFill>
                <a:latin typeface="Adobe Caslon Pro" panose="0205050205050A020403" pitchFamily="18" charset="-18"/>
              </a:rPr>
              <a:t>.</a:t>
            </a:r>
            <a:endParaRPr lang="en-US" sz="2400" b="1" dirty="0">
              <a:solidFill>
                <a:srgbClr val="3C4043"/>
              </a:solidFill>
              <a:latin typeface="Adobe Caslon Pro" panose="0205050205050A020403" pitchFamily="18" charset="-18"/>
            </a:endParaRPr>
          </a:p>
          <a:p>
            <a:r>
              <a:rPr lang="sl-SI" sz="2400" b="1" dirty="0" smtClean="0">
                <a:solidFill>
                  <a:srgbClr val="3C4043"/>
                </a:solidFill>
                <a:latin typeface="Adobe Caslon Pro" panose="0205050205050A020403" pitchFamily="18" charset="-18"/>
              </a:rPr>
              <a:t>Nosite </a:t>
            </a:r>
            <a:r>
              <a:rPr lang="en-US" sz="2400" b="1" dirty="0" err="1" smtClean="0">
                <a:solidFill>
                  <a:srgbClr val="3C4043"/>
                </a:solidFill>
                <a:latin typeface="Adobe Caslon Pro" panose="0205050205050A020403" pitchFamily="18" charset="-18"/>
              </a:rPr>
              <a:t>masko</a:t>
            </a:r>
            <a:r>
              <a:rPr lang="en-US" sz="2400" b="1" dirty="0" smtClean="0">
                <a:solidFill>
                  <a:srgbClr val="3C4043"/>
                </a:solidFill>
                <a:latin typeface="Adobe Caslon Pro" panose="0205050205050A020403" pitchFamily="18" charset="-18"/>
              </a:rPr>
              <a:t>.</a:t>
            </a:r>
            <a:r>
              <a:rPr lang="sl-SI" sz="2400" b="1" dirty="0" smtClean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sl-SI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U</a:t>
            </a:r>
            <a:r>
              <a:rPr lang="sl-SI" sz="2400" b="1" dirty="0" smtClean="0">
                <a:solidFill>
                  <a:srgbClr val="3C4043"/>
                </a:solidFill>
                <a:latin typeface="Adobe Caslon Pro" panose="0205050205050A020403" pitchFamily="18" charset="-18"/>
              </a:rPr>
              <a:t>porabljajte svežo masko!</a:t>
            </a:r>
            <a:endParaRPr lang="en-US" sz="2400" b="1" dirty="0">
              <a:solidFill>
                <a:srgbClr val="3C4043"/>
              </a:solidFill>
              <a:latin typeface="Adobe Caslon Pro" panose="0205050205050A020403" pitchFamily="18" charset="-18"/>
            </a:endParaRPr>
          </a:p>
          <a:p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Ne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dotikajte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se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oči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,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nosu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ali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ust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.</a:t>
            </a:r>
          </a:p>
          <a:p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Ko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kašljate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ali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kihate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,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pokrijte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nos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in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usta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s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pokrčenim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komolcem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ali</a:t>
            </a:r>
            <a:r>
              <a:rPr lang="en-US" sz="2400" b="1" dirty="0">
                <a:solidFill>
                  <a:srgbClr val="3C4043"/>
                </a:solidFill>
                <a:latin typeface="Adobe Caslon Pro" panose="0205050205050A020403" pitchFamily="18" charset="-18"/>
              </a:rPr>
              <a:t> </a:t>
            </a:r>
            <a:r>
              <a:rPr lang="en-US" sz="2400" b="1" dirty="0" err="1">
                <a:solidFill>
                  <a:srgbClr val="3C4043"/>
                </a:solidFill>
                <a:latin typeface="Adobe Caslon Pro" panose="0205050205050A020403" pitchFamily="18" charset="-18"/>
              </a:rPr>
              <a:t>robcem</a:t>
            </a:r>
            <a:r>
              <a:rPr lang="en-US" sz="2400" b="1" dirty="0" smtClean="0">
                <a:solidFill>
                  <a:srgbClr val="3C4043"/>
                </a:solidFill>
                <a:latin typeface="Adobe Caslon Pro" panose="0205050205050A020403" pitchFamily="18" charset="-18"/>
              </a:rPr>
              <a:t>.</a:t>
            </a:r>
            <a:endParaRPr lang="sl-SI" sz="2400" b="1" dirty="0" smtClean="0">
              <a:solidFill>
                <a:srgbClr val="3C4043"/>
              </a:solidFill>
              <a:latin typeface="Adobe Caslon Pro" panose="0205050205050A020403" pitchFamily="18" charset="-18"/>
            </a:endParaRPr>
          </a:p>
          <a:p>
            <a:r>
              <a:rPr lang="sl-SI" sz="2400" b="1" dirty="0" smtClean="0">
                <a:solidFill>
                  <a:srgbClr val="3C4043"/>
                </a:solidFill>
                <a:latin typeface="Adobe Caslon Pro" panose="0205050205050A020403" pitchFamily="18" charset="-18"/>
              </a:rPr>
              <a:t>Izogibajte se večjim skupinam ljudi.</a:t>
            </a:r>
          </a:p>
          <a:p>
            <a:r>
              <a:rPr lang="sl-SI" sz="2400" b="1" dirty="0" smtClean="0">
                <a:solidFill>
                  <a:srgbClr val="3C4043"/>
                </a:solidFill>
                <a:latin typeface="Adobe Caslon Pro" panose="0205050205050A020403" pitchFamily="18" charset="-18"/>
              </a:rPr>
              <a:t>Prezračujte prostore redno.</a:t>
            </a:r>
          </a:p>
          <a:p>
            <a:r>
              <a:rPr lang="sl-SI" sz="2400" b="1" dirty="0" smtClean="0">
                <a:solidFill>
                  <a:srgbClr val="3C4043"/>
                </a:solidFill>
                <a:latin typeface="Adobe Caslon Pro" panose="0205050205050A020403" pitchFamily="18" charset="-18"/>
              </a:rPr>
              <a:t>Ostanite doma.</a:t>
            </a:r>
          </a:p>
          <a:p>
            <a:endParaRPr lang="en-US" dirty="0">
              <a:solidFill>
                <a:srgbClr val="3C4043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350857"/>
      </p:ext>
    </p:extLst>
  </p:cSld>
  <p:clrMapOvr>
    <a:masterClrMapping/>
  </p:clrMapOvr>
  <p:transition spd="slow" advTm="4430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7200" y="533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Še zadnji nasveti za zapis miselnega vzorca v zvezek za naravoslovje: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57200" y="765050"/>
            <a:ext cx="8534400" cy="532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Naj te spomnim: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v miselni vzorec zapišeš </a:t>
            </a:r>
            <a:r>
              <a:rPr lang="sl-SI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KLJUČNE BESEDE</a:t>
            </a:r>
            <a:r>
              <a:rPr lang="sl-SI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ne povedi.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sl-SI" sz="1400" b="1" u="sng" dirty="0" smtClean="0">
                <a:solidFill>
                  <a:srgbClr val="006C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Primer miselnega vzorca je objavljen na naši spletni strani, poleg te predstavitve!</a:t>
            </a:r>
            <a:r>
              <a:rPr lang="sl-SI" sz="1400" b="1" u="sng" dirty="0">
                <a:solidFill>
                  <a:srgbClr val="006C3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400" b="1" u="sng" dirty="0">
              <a:solidFill>
                <a:srgbClr val="006C31"/>
              </a:solidFill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Pomagaš si lahko s PTT, knjigami, s spletom…( v pomoč ti </a:t>
            </a:r>
            <a:r>
              <a:rPr lang="sl-SI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bodo povezave na PPT). </a:t>
            </a:r>
            <a:endParaRPr lang="en-US" dirty="0">
              <a:solidFill>
                <a:schemeClr val="bg1"/>
              </a:solidFill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sl-SI" sz="16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sl-SI" sz="1600" b="1" i="1" u="sng" dirty="0" smtClean="0">
                <a:solidFill>
                  <a:srgbClr val="00CC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NEKAJ </a:t>
            </a:r>
            <a:r>
              <a:rPr lang="sl-SI" sz="1600" b="1" i="1" u="sng" dirty="0">
                <a:solidFill>
                  <a:srgbClr val="00CC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NAPOTKOV:</a:t>
            </a:r>
            <a:endParaRPr lang="en-US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CC99"/>
              </a:buClr>
              <a:buFont typeface="Wingdings" panose="05000000000000000000" pitchFamily="2" charset="2"/>
              <a:buChar char=""/>
            </a:pPr>
            <a:r>
              <a:rPr lang="sl-SI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Zapiši samo tiste stvari, </a:t>
            </a:r>
            <a:r>
              <a:rPr lang="sl-SI" sz="1600" b="1" i="1" u="sng" dirty="0">
                <a:solidFill>
                  <a:srgbClr val="00CC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jih boš znal razložiti.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CC99"/>
              </a:buClr>
              <a:buFont typeface="Wingdings" panose="05000000000000000000" pitchFamily="2" charset="2"/>
              <a:buChar char=""/>
            </a:pPr>
            <a:r>
              <a:rPr lang="sl-SI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Če imaš </a:t>
            </a:r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možnost, </a:t>
            </a:r>
            <a:r>
              <a:rPr lang="sl-SI" sz="1600" b="1" i="1" u="sng" dirty="0">
                <a:solidFill>
                  <a:srgbClr val="00CC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dodaj tudi kakšno sliko.</a:t>
            </a:r>
            <a:r>
              <a:rPr lang="sl-SI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CC99"/>
              </a:buClr>
              <a:buFont typeface="Wingdings" panose="05000000000000000000" pitchFamily="2" charset="2"/>
              <a:buChar char=""/>
            </a:pPr>
            <a:r>
              <a:rPr lang="sl-SI" sz="1600" b="1" i="1" u="sng" dirty="0">
                <a:solidFill>
                  <a:srgbClr val="00CC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Piši sam</a:t>
            </a: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starši, sestre</a:t>
            </a:r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…, naj </a:t>
            </a:r>
            <a:r>
              <a:rPr lang="sl-SI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bodo samo tvoja pomoč. 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CC99"/>
              </a:buClr>
              <a:buFont typeface="Wingdings" panose="05000000000000000000" pitchFamily="2" charset="2"/>
              <a:buChar char=""/>
            </a:pPr>
            <a:r>
              <a:rPr lang="sl-SI" sz="1600" b="1" i="1" u="sng" dirty="0" smtClean="0">
                <a:solidFill>
                  <a:srgbClr val="00CC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Pazi </a:t>
            </a:r>
            <a:r>
              <a:rPr lang="sl-SI" sz="1600" b="1" i="1" u="sng" dirty="0">
                <a:solidFill>
                  <a:srgbClr val="00CC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pisavo in obliko.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/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Seveda lahko za svetovanje vprašaš tudi </a:t>
            </a:r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učitelja. </a:t>
            </a:r>
            <a:r>
              <a:rPr lang="sl-SI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Lahko </a:t>
            </a:r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 </a:t>
            </a:r>
            <a:r>
              <a:rPr lang="sl-SI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napišeš </a:t>
            </a:r>
            <a:r>
              <a:rPr lang="sl-SI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sporočilo.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642398"/>
      </p:ext>
    </p:extLst>
  </p:cSld>
  <p:clrMapOvr>
    <a:masterClrMapping/>
  </p:clrMapOvr>
  <p:transition spd="slow" advTm="45904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666875" y="14478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chemeClr val="accent6">
                    <a:lumMod val="75000"/>
                  </a:schemeClr>
                </a:solidFill>
              </a:rPr>
              <a:t>Veselo na delo!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85457"/>
            <a:ext cx="444263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8603"/>
      </p:ext>
    </p:extLst>
  </p:cSld>
  <p:clrMapOvr>
    <a:masterClrMapping/>
  </p:clrMapOvr>
  <p:transition spd="slow" advTm="23205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04800" y="60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Navodila za delo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304800" y="1447800"/>
            <a:ext cx="838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400"/>
              <a:buAutoNum type="arabicPeriod"/>
            </a:pPr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Raziskovalna naloga</a:t>
            </a:r>
          </a:p>
          <a:p>
            <a:pPr lvl="0">
              <a:spcAft>
                <a:spcPts val="0"/>
              </a:spcAft>
              <a:buSzPts val="1400"/>
            </a:pPr>
            <a:endParaRPr lang="sl-SI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400"/>
            </a:pPr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Kako skrbim za lastno zdravje?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Kako na naše zdravje, na človeško telo, vplivajo </a:t>
            </a:r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različne 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razvade:   </a:t>
            </a:r>
            <a:endParaRPr lang="sl-SI" sz="16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l-SI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kajenje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l-SI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alkohol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l-SI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droge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Izpostavljenost Soncu: </a:t>
            </a:r>
            <a:endParaRPr lang="sl-SI" sz="16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Kako 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 sončni žarki lahko škodujejo, kako se lahko zaščitimo? </a:t>
            </a: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Zaščita 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 </a:t>
            </a:r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korona virusom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400"/>
            </a:pPr>
            <a:r>
              <a:rPr lang="sl-SI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Izpolni 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miselni vzorec Skrb za zdravje. 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273386"/>
      </p:ext>
    </p:extLst>
  </p:cSld>
  <p:clrMapOvr>
    <a:masterClrMapping/>
  </p:clrMapOvr>
  <p:transition spd="slow" advTm="3002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Skrb za </a:t>
            </a:r>
            <a:r>
              <a:rPr lang="hr-HR" dirty="0" err="1" smtClean="0">
                <a:solidFill>
                  <a:schemeClr val="bg1"/>
                </a:solidFill>
              </a:rPr>
              <a:t>lastno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zdravje</a:t>
            </a:r>
            <a:r>
              <a:rPr lang="hr-HR" dirty="0" smtClean="0">
                <a:solidFill>
                  <a:schemeClr val="bg1"/>
                </a:solidFill>
              </a:rPr>
              <a:t/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OSEBNA NEGA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7277"/>
            <a:ext cx="2973977" cy="297397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41789"/>
            <a:ext cx="3028950" cy="302895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92015" y="2140636"/>
            <a:ext cx="73914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hr-HR" sz="2400" b="1" kern="0" dirty="0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umivanje ( </a:t>
            </a:r>
            <a:r>
              <a:rPr lang="hr-HR" sz="2400" b="1" kern="0" dirty="0" err="1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celotno</a:t>
            </a:r>
            <a:r>
              <a:rPr lang="hr-HR" sz="2400" b="1" kern="0" dirty="0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 </a:t>
            </a:r>
            <a:r>
              <a:rPr lang="hr-HR" sz="2400" b="1" kern="0" dirty="0" err="1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telo</a:t>
            </a:r>
            <a:r>
              <a:rPr lang="hr-HR" sz="2400" b="1" kern="0" dirty="0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, ne </a:t>
            </a:r>
            <a:r>
              <a:rPr lang="hr-HR" sz="2400" b="1" kern="0" dirty="0" err="1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pozabi</a:t>
            </a:r>
            <a:r>
              <a:rPr lang="hr-HR" sz="2400" b="1" kern="0" dirty="0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 </a:t>
            </a:r>
            <a:r>
              <a:rPr lang="hr-HR" sz="2400" b="1" kern="0" dirty="0" err="1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tudi</a:t>
            </a:r>
            <a:r>
              <a:rPr lang="hr-HR" sz="2400" b="1" kern="0" dirty="0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 na </a:t>
            </a:r>
            <a:r>
              <a:rPr lang="hr-HR" sz="2400" b="1" kern="0" dirty="0" err="1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zobe</a:t>
            </a:r>
            <a:r>
              <a:rPr lang="hr-HR" sz="2400" b="1" kern="0" dirty="0">
                <a:solidFill>
                  <a:srgbClr val="2D5C8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/>
              </a:rPr>
              <a:t>)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06669" y="2947541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sl-SI" sz="2000" b="1" dirty="0" smtClean="0">
                <a:solidFill>
                  <a:schemeClr val="bg1">
                    <a:lumMod val="75000"/>
                  </a:schemeClr>
                </a:solidFill>
              </a:rPr>
              <a:t>reoblačenje (čista vrhnja oblačila in spodnje perilo)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027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11" y="641839"/>
            <a:ext cx="8229600" cy="1219200"/>
          </a:xfrm>
        </p:spPr>
        <p:txBody>
          <a:bodyPr/>
          <a:lstStyle/>
          <a:p>
            <a:r>
              <a:rPr lang="hr-HR" sz="3600" dirty="0">
                <a:solidFill>
                  <a:schemeClr val="bg1"/>
                </a:solidFill>
              </a:rPr>
              <a:t>ZDRAVA </a:t>
            </a:r>
            <a:r>
              <a:rPr lang="hr-HR" sz="3600" dirty="0" smtClean="0">
                <a:solidFill>
                  <a:schemeClr val="bg1"/>
                </a:solidFill>
              </a:rPr>
              <a:t>PREHRANA</a:t>
            </a:r>
            <a:br>
              <a:rPr lang="hr-HR" sz="3600" dirty="0" smtClean="0">
                <a:solidFill>
                  <a:schemeClr val="bg1"/>
                </a:solidFill>
              </a:rPr>
            </a:br>
            <a:r>
              <a:rPr lang="hr-HR" sz="3600" dirty="0" smtClean="0">
                <a:solidFill>
                  <a:schemeClr val="bg1"/>
                </a:solidFill>
              </a:rPr>
              <a:t>mora biti raznolika </a:t>
            </a:r>
            <a:r>
              <a:rPr lang="hr-HR" sz="3600" dirty="0" err="1" smtClean="0">
                <a:solidFill>
                  <a:schemeClr val="bg1"/>
                </a:solidFill>
              </a:rPr>
              <a:t>in</a:t>
            </a:r>
            <a:r>
              <a:rPr lang="hr-HR" sz="3600" dirty="0" smtClean="0">
                <a:solidFill>
                  <a:schemeClr val="bg1"/>
                </a:solidFill>
              </a:rPr>
              <a:t> uravnotežena - to </a:t>
            </a:r>
            <a:r>
              <a:rPr lang="hr-HR" sz="3600" dirty="0" err="1" smtClean="0">
                <a:solidFill>
                  <a:schemeClr val="bg1"/>
                </a:solidFill>
              </a:rPr>
              <a:t>pomeni</a:t>
            </a:r>
            <a:r>
              <a:rPr lang="hr-HR" sz="3600" dirty="0" smtClean="0">
                <a:solidFill>
                  <a:schemeClr val="bg1"/>
                </a:solidFill>
              </a:rPr>
              <a:t>, da </a:t>
            </a:r>
            <a:r>
              <a:rPr lang="hr-HR" sz="3600" dirty="0" err="1" smtClean="0">
                <a:solidFill>
                  <a:schemeClr val="bg1"/>
                </a:solidFill>
              </a:rPr>
              <a:t>vsebuje</a:t>
            </a:r>
            <a:r>
              <a:rPr lang="hr-HR" sz="3600" dirty="0" smtClean="0">
                <a:solidFill>
                  <a:schemeClr val="bg1"/>
                </a:solidFill>
              </a:rPr>
              <a:t> različne snovi, </a:t>
            </a:r>
            <a:r>
              <a:rPr lang="hr-HR" sz="3600" dirty="0" err="1" smtClean="0">
                <a:solidFill>
                  <a:schemeClr val="bg1"/>
                </a:solidFill>
              </a:rPr>
              <a:t>ki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jih</a:t>
            </a: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</a:rPr>
              <a:t>telo</a:t>
            </a:r>
            <a:r>
              <a:rPr lang="hr-HR" sz="3600" dirty="0" smtClean="0">
                <a:solidFill>
                  <a:schemeClr val="bg1"/>
                </a:solidFill>
              </a:rPr>
              <a:t> potrebuje!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90146" y="2667000"/>
            <a:ext cx="7085012" cy="2628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sz="3200" dirty="0" smtClean="0"/>
              <a:t>Vitamine in minerale,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Beljakovine,</a:t>
            </a:r>
          </a:p>
          <a:p>
            <a:pPr>
              <a:lnSpc>
                <a:spcPct val="80000"/>
              </a:lnSpc>
            </a:pPr>
            <a:r>
              <a:rPr lang="sl-SI" sz="3200" dirty="0"/>
              <a:t>o</a:t>
            </a:r>
            <a:r>
              <a:rPr lang="sl-SI" sz="3200" dirty="0" smtClean="0"/>
              <a:t>gljikove hidrate,</a:t>
            </a:r>
          </a:p>
          <a:p>
            <a:pPr>
              <a:lnSpc>
                <a:spcPct val="80000"/>
              </a:lnSpc>
            </a:pPr>
            <a:r>
              <a:rPr lang="sl-SI" sz="3200" dirty="0"/>
              <a:t>v</a:t>
            </a:r>
            <a:r>
              <a:rPr lang="sl-SI" sz="3200" dirty="0" smtClean="0"/>
              <a:t>laknine – za dobro prebavo.</a:t>
            </a:r>
            <a:endParaRPr lang="hr-HR" sz="3200" dirty="0"/>
          </a:p>
          <a:p>
            <a:pPr>
              <a:lnSpc>
                <a:spcPct val="80000"/>
              </a:lnSpc>
            </a:pPr>
            <a:r>
              <a:rPr lang="sl-SI" sz="3200" dirty="0" smtClean="0"/>
              <a:t>Ne preveč sladkarij 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in mastne hrane!</a:t>
            </a:r>
            <a:endParaRPr lang="sl-SI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49" y="5105400"/>
            <a:ext cx="2741612" cy="154215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2057400"/>
            <a:ext cx="2888395" cy="2827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599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TELO POTREBUJE VELIKO TEKOČINE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31145" y="1491029"/>
            <a:ext cx="4479527" cy="4282280"/>
          </a:xfrm>
        </p:spPr>
        <p:txBody>
          <a:bodyPr/>
          <a:lstStyle/>
          <a:p>
            <a:pPr marL="0" indent="0"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Uživajmo </a:t>
            </a:r>
            <a:r>
              <a:rPr lang="hr-HR" sz="3200" b="1" dirty="0">
                <a:solidFill>
                  <a:srgbClr val="FF0000"/>
                </a:solidFill>
              </a:rPr>
              <a:t>zdravo </a:t>
            </a:r>
            <a:r>
              <a:rPr lang="hr-HR" sz="3200" b="1" dirty="0" err="1" smtClean="0">
                <a:solidFill>
                  <a:srgbClr val="FF0000"/>
                </a:solidFill>
              </a:rPr>
              <a:t>pijačo</a:t>
            </a:r>
            <a:endParaRPr lang="hr-HR" sz="32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3200" b="1" dirty="0" smtClean="0">
                <a:solidFill>
                  <a:srgbClr val="FF0000"/>
                </a:solidFill>
              </a:rPr>
              <a:t> </a:t>
            </a:r>
            <a:r>
              <a:rPr lang="hr-HR" sz="3200" b="1" dirty="0">
                <a:solidFill>
                  <a:srgbClr val="FF0000"/>
                </a:solidFill>
              </a:rPr>
              <a:t>voda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3200" dirty="0">
                <a:solidFill>
                  <a:schemeClr val="bg1"/>
                </a:solidFill>
              </a:rPr>
              <a:t>naravni sokovi iz sadja ali zelenjave (limonada, sok iz pomaranče, breskve, jabolk, korenčka...).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3200" dirty="0">
                <a:solidFill>
                  <a:schemeClr val="bg1"/>
                </a:solidFill>
              </a:rPr>
              <a:t>- mlečni napitki, nesladkani čaji…</a:t>
            </a:r>
          </a:p>
          <a:p>
            <a:pPr>
              <a:buFont typeface="Wingdings" pitchFamily="2" charset="2"/>
              <a:buNone/>
            </a:pPr>
            <a:endParaRPr lang="hr-HR" sz="3200" dirty="0"/>
          </a:p>
          <a:p>
            <a:endParaRPr lang="hr-HR" sz="3200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92" y="1103648"/>
            <a:ext cx="1436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8807" y="1491029"/>
            <a:ext cx="1781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230352" y="4191000"/>
            <a:ext cx="1725936" cy="194340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70" y="3236729"/>
            <a:ext cx="1691874" cy="25365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11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sl-SI" sz="4000" dirty="0" smtClean="0">
                <a:solidFill>
                  <a:schemeClr val="bg1"/>
                </a:solidFill>
              </a:rPr>
              <a:t>OBLEKA IN OBUTEV</a:t>
            </a:r>
            <a:br>
              <a:rPr lang="sl-SI" sz="4000" dirty="0" smtClean="0">
                <a:solidFill>
                  <a:schemeClr val="bg1"/>
                </a:solidFill>
              </a:rPr>
            </a:br>
            <a:r>
              <a:rPr lang="sl-SI" sz="4000" dirty="0" smtClean="0">
                <a:solidFill>
                  <a:schemeClr val="bg1"/>
                </a:solidFill>
              </a:rPr>
              <a:t> primerna vremenskim razmeram</a:t>
            </a:r>
            <a:endParaRPr lang="sl-SI" sz="4000" dirty="0">
              <a:solidFill>
                <a:schemeClr val="bg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62" y="4572725"/>
            <a:ext cx="2365453" cy="2048434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990600" y="27167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oletna</a:t>
            </a:r>
            <a:r>
              <a:rPr lang="sl-SI" dirty="0" smtClean="0"/>
              <a:t> </a:t>
            </a:r>
            <a:endParaRPr lang="en-US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457985" y="2333635"/>
            <a:ext cx="94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imska</a:t>
            </a:r>
            <a:r>
              <a:rPr lang="sl-SI" dirty="0" smtClean="0"/>
              <a:t> </a:t>
            </a:r>
            <a:endParaRPr lang="en-US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4469369" y="392639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rehodni čas – jesen, pomlad</a:t>
            </a:r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2"/>
          <a:stretch/>
        </p:blipFill>
        <p:spPr>
          <a:xfrm>
            <a:off x="241862" y="3047999"/>
            <a:ext cx="1550430" cy="8133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0" t="17839" r="31909"/>
          <a:stretch/>
        </p:blipFill>
        <p:spPr>
          <a:xfrm>
            <a:off x="6400327" y="1848871"/>
            <a:ext cx="914873" cy="20775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 t="15829" r="31910"/>
          <a:stretch/>
        </p:blipFill>
        <p:spPr>
          <a:xfrm>
            <a:off x="3666740" y="4114800"/>
            <a:ext cx="1058652" cy="26077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9" t="17839" r="33920"/>
          <a:stretch/>
        </p:blipFill>
        <p:spPr>
          <a:xfrm>
            <a:off x="1792292" y="1912528"/>
            <a:ext cx="1055523" cy="23969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04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60959" y="340949"/>
            <a:ext cx="2286000" cy="1143000"/>
          </a:xfrm>
        </p:spPr>
        <p:txBody>
          <a:bodyPr/>
          <a:lstStyle/>
          <a:p>
            <a:r>
              <a:rPr lang="hr-HR" dirty="0"/>
              <a:t>  </a:t>
            </a:r>
            <a:r>
              <a:rPr lang="sl-SI" dirty="0" smtClean="0">
                <a:solidFill>
                  <a:schemeClr val="bg1"/>
                </a:solidFill>
              </a:rPr>
              <a:t>DELO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83949"/>
            <a:ext cx="2236789" cy="22367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39409"/>
            <a:ext cx="2200275" cy="22002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t="17672" b="11640"/>
          <a:stretch/>
        </p:blipFill>
        <p:spPr>
          <a:xfrm>
            <a:off x="2117786" y="3048000"/>
            <a:ext cx="5280660" cy="335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17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33400" y="609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bg1">
                    <a:lumMod val="75000"/>
                  </a:schemeClr>
                </a:solidFill>
              </a:rPr>
              <a:t>Ne pozabi na gibanje!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1533525"/>
            <a:ext cx="3495675" cy="34956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74588"/>
            <a:ext cx="2753380" cy="27533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02" y="3776824"/>
            <a:ext cx="2652415" cy="26524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23" y="609600"/>
            <a:ext cx="2704964" cy="270496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1132820"/>
            <a:ext cx="2765713" cy="2765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630804"/>
      </p:ext>
    </p:extLst>
  </p:cSld>
  <p:clrMapOvr>
    <a:masterClrMapping/>
  </p:clrMapOvr>
  <p:transition spd="slow" advTm="1183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  IGRA, SPROSTITEV TER POČITEK, SPANJE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1562372"/>
            <a:ext cx="3238500" cy="24384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81" y="1295400"/>
            <a:ext cx="3098619" cy="30986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" y="4307477"/>
            <a:ext cx="2799806" cy="27998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4869180"/>
            <a:ext cx="2235200" cy="16764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4283529"/>
            <a:ext cx="2667000" cy="2000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07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2|1.5|2|2.4|2.2|0.5|5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2.5|1.3|1|1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1.1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2.1|0.9|1.4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|2.3|3.1"/>
</p:tagLst>
</file>

<file path=ppt/theme/theme1.xml><?xml version="1.0" encoding="utf-8"?>
<a:theme xmlns:a="http://schemas.openxmlformats.org/drawingml/2006/main" name="Tekstura">
  <a:themeElements>
    <a:clrScheme name="Teks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Po meri 3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ks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s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1118</TotalTime>
  <Words>304</Words>
  <Application>Microsoft Office PowerPoint</Application>
  <PresentationFormat>Diaprojekcija na zaslonu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3" baseType="lpstr">
      <vt:lpstr>Adobe Caslon Pro</vt:lpstr>
      <vt:lpstr>Arial</vt:lpstr>
      <vt:lpstr>Arial</vt:lpstr>
      <vt:lpstr>Calibri</vt:lpstr>
      <vt:lpstr>Candara</vt:lpstr>
      <vt:lpstr>Tahoma</vt:lpstr>
      <vt:lpstr>Times New Roman</vt:lpstr>
      <vt:lpstr>Wingdings</vt:lpstr>
      <vt:lpstr>Tekstura</vt:lpstr>
      <vt:lpstr>SKRB ZA ZDRAVJE</vt:lpstr>
      <vt:lpstr>PowerPointova predstavitev</vt:lpstr>
      <vt:lpstr>Skrb za lastno zdravje OSEBNA NEGA</vt:lpstr>
      <vt:lpstr>ZDRAVA PREHRANA mora biti raznolika in uravnotežena - to pomeni, da vsebuje različne snovi, ki jih telo potrebuje!</vt:lpstr>
      <vt:lpstr>TELO POTREBUJE VELIKO TEKOČINE</vt:lpstr>
      <vt:lpstr>OBLEKA IN OBUTEV  primerna vremenskim razmeram</vt:lpstr>
      <vt:lpstr>  DELO</vt:lpstr>
      <vt:lpstr>PowerPointova predstavitev</vt:lpstr>
      <vt:lpstr>  IGRA, SPROSTITEV TER POČITEK, SPANJE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Klavdija</dc:creator>
  <cp:lastModifiedBy>Windows User</cp:lastModifiedBy>
  <cp:revision>63</cp:revision>
  <cp:lastPrinted>1601-01-01T00:00:00Z</cp:lastPrinted>
  <dcterms:created xsi:type="dcterms:W3CDTF">1601-01-01T00:00:00Z</dcterms:created>
  <dcterms:modified xsi:type="dcterms:W3CDTF">2021-01-12T17:47:16Z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