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69" r:id="rId2"/>
    <p:sldId id="268" r:id="rId3"/>
    <p:sldId id="260" r:id="rId4"/>
    <p:sldId id="257" r:id="rId5"/>
    <p:sldId id="258" r:id="rId6"/>
    <p:sldId id="259" r:id="rId7"/>
    <p:sldId id="261" r:id="rId8"/>
    <p:sldId id="262" r:id="rId9"/>
    <p:sldId id="263" r:id="rId10"/>
    <p:sldId id="264" r:id="rId11"/>
    <p:sldId id="265" r:id="rId12"/>
    <p:sldId id="266" r:id="rId13"/>
    <p:sldId id="267" r:id="rId14"/>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10" name="Pravokotni trikotni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l-SI"/>
              <a:t>Uredite slog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a:t>Uredite slog podnaslova matrice</a:t>
            </a:r>
            <a:endParaRPr kumimoji="0" lang="en-US"/>
          </a:p>
        </p:txBody>
      </p:sp>
      <p:grpSp>
        <p:nvGrpSpPr>
          <p:cNvPr id="2" name="Skupina 1"/>
          <p:cNvGrpSpPr/>
          <p:nvPr/>
        </p:nvGrpSpPr>
        <p:grpSpPr>
          <a:xfrm>
            <a:off x="-3765" y="4953000"/>
            <a:ext cx="9147765" cy="1912088"/>
            <a:chOff x="-3765" y="4832896"/>
            <a:chExt cx="9147765" cy="2032192"/>
          </a:xfrm>
        </p:grpSpPr>
        <p:sp>
          <p:nvSpPr>
            <p:cNvPr id="7" name="Prostoro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Prostoro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ro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Raven povezoval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Ograda datuma 29"/>
          <p:cNvSpPr>
            <a:spLocks noGrp="1"/>
          </p:cNvSpPr>
          <p:nvPr>
            <p:ph type="dt" sz="half" idx="10"/>
          </p:nvPr>
        </p:nvSpPr>
        <p:spPr/>
        <p:txBody>
          <a:bodyPr/>
          <a:lstStyle>
            <a:lvl1pPr>
              <a:defRPr>
                <a:solidFill>
                  <a:srgbClr val="FFFFFF"/>
                </a:solidFill>
              </a:defRPr>
            </a:lvl1pPr>
            <a:extLst/>
          </a:lstStyle>
          <a:p>
            <a:fld id="{EC69A59C-9A0B-40BC-BEF3-75E63AAC039B}" type="datetimeFigureOut">
              <a:rPr lang="sl-SI" smtClean="0"/>
              <a:t>28. 01. 2021</a:t>
            </a:fld>
            <a:endParaRPr lang="sl-SI"/>
          </a:p>
        </p:txBody>
      </p:sp>
      <p:sp>
        <p:nvSpPr>
          <p:cNvPr id="19" name="Ograda noge 18"/>
          <p:cNvSpPr>
            <a:spLocks noGrp="1"/>
          </p:cNvSpPr>
          <p:nvPr>
            <p:ph type="ftr" sz="quarter" idx="11"/>
          </p:nvPr>
        </p:nvSpPr>
        <p:spPr/>
        <p:txBody>
          <a:bodyPr/>
          <a:lstStyle>
            <a:lvl1pPr>
              <a:defRPr>
                <a:solidFill>
                  <a:schemeClr val="accent1">
                    <a:tint val="20000"/>
                  </a:schemeClr>
                </a:solidFill>
              </a:defRPr>
            </a:lvl1pPr>
            <a:extLst/>
          </a:lstStyle>
          <a:p>
            <a:endParaRPr lang="sl-SI"/>
          </a:p>
        </p:txBody>
      </p:sp>
      <p:sp>
        <p:nvSpPr>
          <p:cNvPr id="27" name="Ograda številke diapozitiva 26"/>
          <p:cNvSpPr>
            <a:spLocks noGrp="1"/>
          </p:cNvSpPr>
          <p:nvPr>
            <p:ph type="sldNum" sz="quarter" idx="12"/>
          </p:nvPr>
        </p:nvSpPr>
        <p:spPr/>
        <p:txBody>
          <a:bodyPr/>
          <a:lstStyle>
            <a:lvl1pPr>
              <a:defRPr>
                <a:solidFill>
                  <a:srgbClr val="FFFFFF"/>
                </a:solidFill>
              </a:defRPr>
            </a:lvl1pPr>
            <a:extLst/>
          </a:lstStyle>
          <a:p>
            <a:fld id="{310E4FF0-FB62-447E-B38E-C828BC14EB03}"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Uredite slog naslova matrice</a:t>
            </a:r>
            <a:endParaRPr kumimoji="0" lang="en-US"/>
          </a:p>
        </p:txBody>
      </p:sp>
      <p:sp>
        <p:nvSpPr>
          <p:cNvPr id="3" name="Ograda navpičnega besedila 2"/>
          <p:cNvSpPr>
            <a:spLocks noGrp="1"/>
          </p:cNvSpPr>
          <p:nvPr>
            <p:ph type="body" orient="vert" idx="1"/>
          </p:nvPr>
        </p:nvSpPr>
        <p:spPr>
          <a:xfrm>
            <a:off x="457200" y="1481329"/>
            <a:ext cx="8229600" cy="4386071"/>
          </a:xfrm>
        </p:spPr>
        <p:txBody>
          <a:bodyPr vert="eaVert"/>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EC69A59C-9A0B-40BC-BEF3-75E63AAC039B}" type="datetimeFigureOut">
              <a:rPr lang="sl-SI" smtClean="0"/>
              <a:t>28. 01. 2021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44013" y="274640"/>
            <a:ext cx="1777470" cy="5592761"/>
          </a:xfrm>
        </p:spPr>
        <p:txBody>
          <a:bodyPr vert="eaVert"/>
          <a:lstStyle/>
          <a:p>
            <a:r>
              <a:rPr kumimoji="0" lang="sl-SI"/>
              <a:t>Uredite slog naslova matrice</a:t>
            </a:r>
            <a:endParaRPr kumimoji="0" lang="en-US"/>
          </a:p>
        </p:txBody>
      </p:sp>
      <p:sp>
        <p:nvSpPr>
          <p:cNvPr id="3" name="Ograda navpičnega besedila 2"/>
          <p:cNvSpPr>
            <a:spLocks noGrp="1"/>
          </p:cNvSpPr>
          <p:nvPr>
            <p:ph type="body" orient="vert" idx="1"/>
          </p:nvPr>
        </p:nvSpPr>
        <p:spPr>
          <a:xfrm>
            <a:off x="457200" y="274641"/>
            <a:ext cx="6324600" cy="5592760"/>
          </a:xfrm>
        </p:spPr>
        <p:txBody>
          <a:bodyPr vert="eaVert"/>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EC69A59C-9A0B-40BC-BEF3-75E63AAC039B}" type="datetimeFigureOut">
              <a:rPr lang="sl-SI" smtClean="0"/>
              <a:t>28. 01. 2021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EC69A59C-9A0B-40BC-BEF3-75E63AAC039B}" type="datetimeFigureOut">
              <a:rPr lang="sl-SI" smtClean="0"/>
              <a:t>28. 01. 2021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
        <p:nvSpPr>
          <p:cNvPr id="7" name="Naslov 6"/>
          <p:cNvSpPr>
            <a:spLocks noGrp="1"/>
          </p:cNvSpPr>
          <p:nvPr>
            <p:ph type="title"/>
          </p:nvPr>
        </p:nvSpPr>
        <p:spPr/>
        <p:txBody>
          <a:bodyPr rtlCol="0"/>
          <a:lstStyle/>
          <a:p>
            <a:r>
              <a:rPr kumimoji="0" lang="sl-SI"/>
              <a:t>Uredite slog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l-SI"/>
              <a:t>Uredite slog naslova matrice</a:t>
            </a:r>
            <a:endParaRPr kumimoji="0" lang="en-US"/>
          </a:p>
        </p:txBody>
      </p:sp>
      <p:sp>
        <p:nvSpPr>
          <p:cNvPr id="3" name="Ograda besedil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a:t>Uredite sloge besedila matrice</a:t>
            </a:r>
          </a:p>
        </p:txBody>
      </p:sp>
      <p:sp>
        <p:nvSpPr>
          <p:cNvPr id="4" name="Ograda datuma 3"/>
          <p:cNvSpPr>
            <a:spLocks noGrp="1"/>
          </p:cNvSpPr>
          <p:nvPr>
            <p:ph type="dt" sz="half" idx="10"/>
          </p:nvPr>
        </p:nvSpPr>
        <p:spPr/>
        <p:txBody>
          <a:bodyPr/>
          <a:lstStyle/>
          <a:p>
            <a:fld id="{EC69A59C-9A0B-40BC-BEF3-75E63AAC039B}" type="datetimeFigureOut">
              <a:rPr lang="sl-SI" smtClean="0"/>
              <a:t>28. 01. 2021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
        <p:nvSpPr>
          <p:cNvPr id="7" name="Škarnic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Škarnic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bg>
      <p:bgRef idx="1002">
        <a:schemeClr val="bg1"/>
      </p:bgRef>
    </p:bg>
    <p:spTree>
      <p:nvGrpSpPr>
        <p:cNvPr id="1" name=""/>
        <p:cNvGrpSpPr/>
        <p:nvPr/>
      </p:nvGrpSpPr>
      <p:grpSpPr>
        <a:xfrm>
          <a:off x="0" y="0"/>
          <a:ext cx="0" cy="0"/>
          <a:chOff x="0" y="0"/>
          <a:chExt cx="0" cy="0"/>
        </a:xfrm>
      </p:grpSpPr>
      <p:sp>
        <p:nvSpPr>
          <p:cNvPr id="3" name="Ograda vsebin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vsebin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5" name="Ograda datuma 4"/>
          <p:cNvSpPr>
            <a:spLocks noGrp="1"/>
          </p:cNvSpPr>
          <p:nvPr>
            <p:ph type="dt" sz="half" idx="10"/>
          </p:nvPr>
        </p:nvSpPr>
        <p:spPr/>
        <p:txBody>
          <a:bodyPr/>
          <a:lstStyle/>
          <a:p>
            <a:fld id="{EC69A59C-9A0B-40BC-BEF3-75E63AAC039B}" type="datetimeFigureOut">
              <a:rPr lang="sl-SI" smtClean="0"/>
              <a:t>28. 01. 2021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10E4FF0-FB62-447E-B38E-C828BC14EB03}" type="slidenum">
              <a:rPr lang="sl-SI" smtClean="0"/>
              <a:t>‹#›</a:t>
            </a:fld>
            <a:endParaRPr lang="sl-SI"/>
          </a:p>
        </p:txBody>
      </p:sp>
      <p:sp>
        <p:nvSpPr>
          <p:cNvPr id="8" name="Naslov 7"/>
          <p:cNvSpPr>
            <a:spLocks noGrp="1"/>
          </p:cNvSpPr>
          <p:nvPr>
            <p:ph type="title"/>
          </p:nvPr>
        </p:nvSpPr>
        <p:spPr/>
        <p:txBody>
          <a:bodyPr rtlCol="0"/>
          <a:lstStyle/>
          <a:p>
            <a:r>
              <a:rPr kumimoji="0" lang="sl-SI"/>
              <a:t>Uredite slog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sl-SI"/>
              <a:t>Uredite slog naslova matrice</a:t>
            </a:r>
            <a:endParaRPr kumimoji="0" lang="en-US"/>
          </a:p>
        </p:txBody>
      </p:sp>
      <p:sp>
        <p:nvSpPr>
          <p:cNvPr id="3" name="Ograda besedil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a:t>Uredite sloge besedila matrice</a:t>
            </a:r>
          </a:p>
        </p:txBody>
      </p:sp>
      <p:sp>
        <p:nvSpPr>
          <p:cNvPr id="4" name="Ograda besedil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a:t>Uredite sloge besedila matrice</a:t>
            </a:r>
          </a:p>
        </p:txBody>
      </p:sp>
      <p:sp>
        <p:nvSpPr>
          <p:cNvPr id="5" name="Ograda vsebin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6" name="Ograda vsebin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7" name="Ograda datuma 6"/>
          <p:cNvSpPr>
            <a:spLocks noGrp="1"/>
          </p:cNvSpPr>
          <p:nvPr>
            <p:ph type="dt" sz="half" idx="10"/>
          </p:nvPr>
        </p:nvSpPr>
        <p:spPr/>
        <p:txBody>
          <a:bodyPr/>
          <a:lstStyle/>
          <a:p>
            <a:fld id="{EC69A59C-9A0B-40BC-BEF3-75E63AAC039B}" type="datetimeFigureOut">
              <a:rPr lang="sl-SI" smtClean="0"/>
              <a:t>28. 01. 2021</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310E4FF0-FB62-447E-B38E-C828BC14EB03}"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Ograda datuma 2"/>
          <p:cNvSpPr>
            <a:spLocks noGrp="1"/>
          </p:cNvSpPr>
          <p:nvPr>
            <p:ph type="dt" sz="half" idx="10"/>
          </p:nvPr>
        </p:nvSpPr>
        <p:spPr/>
        <p:txBody>
          <a:bodyPr/>
          <a:lstStyle/>
          <a:p>
            <a:fld id="{EC69A59C-9A0B-40BC-BEF3-75E63AAC039B}" type="datetimeFigureOut">
              <a:rPr lang="sl-SI" smtClean="0"/>
              <a:t>28. 01. 2021</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310E4FF0-FB62-447E-B38E-C828BC14EB03}" type="slidenum">
              <a:rPr lang="sl-SI" smtClean="0"/>
              <a:t>‹#›</a:t>
            </a:fld>
            <a:endParaRPr lang="sl-SI"/>
          </a:p>
        </p:txBody>
      </p:sp>
      <p:sp>
        <p:nvSpPr>
          <p:cNvPr id="6" name="Naslov 5"/>
          <p:cNvSpPr>
            <a:spLocks noGrp="1"/>
          </p:cNvSpPr>
          <p:nvPr>
            <p:ph type="title"/>
          </p:nvPr>
        </p:nvSpPr>
        <p:spPr/>
        <p:txBody>
          <a:bodyPr rtlCol="0"/>
          <a:lstStyle/>
          <a:p>
            <a:r>
              <a:rPr kumimoji="0" lang="sl-SI"/>
              <a:t>Uredite slog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EC69A59C-9A0B-40BC-BEF3-75E63AAC039B}" type="datetimeFigureOut">
              <a:rPr lang="sl-SI" smtClean="0"/>
              <a:t>28. 01. 2021</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l-SI"/>
              <a:t>Uredite slog naslova matrice</a:t>
            </a:r>
            <a:endParaRPr kumimoji="0" lang="en-US"/>
          </a:p>
        </p:txBody>
      </p:sp>
      <p:sp>
        <p:nvSpPr>
          <p:cNvPr id="3" name="Ograda besedil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l-SI"/>
              <a:t>Uredite sloge besedila matrice</a:t>
            </a:r>
          </a:p>
        </p:txBody>
      </p:sp>
      <p:sp>
        <p:nvSpPr>
          <p:cNvPr id="4" name="Ograda vsebin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5" name="Ograda datuma 4"/>
          <p:cNvSpPr>
            <a:spLocks noGrp="1"/>
          </p:cNvSpPr>
          <p:nvPr>
            <p:ph type="dt" sz="half" idx="10"/>
          </p:nvPr>
        </p:nvSpPr>
        <p:spPr>
          <a:xfrm>
            <a:off x="6727032" y="6407944"/>
            <a:ext cx="1920240" cy="365760"/>
          </a:xfrm>
        </p:spPr>
        <p:txBody>
          <a:bodyPr/>
          <a:lstStyle/>
          <a:p>
            <a:fld id="{EC69A59C-9A0B-40BC-BEF3-75E63AAC039B}" type="datetimeFigureOut">
              <a:rPr lang="sl-SI" smtClean="0"/>
              <a:t>28. 01. 2021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10E4FF0-FB62-447E-B38E-C828BC14EB03}"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Ref idx="1002">
        <a:schemeClr val="bg1"/>
      </p:bgRef>
    </p:bg>
    <p:spTree>
      <p:nvGrpSpPr>
        <p:cNvPr id="1" name=""/>
        <p:cNvGrpSpPr/>
        <p:nvPr/>
      </p:nvGrpSpPr>
      <p:grpSpPr>
        <a:xfrm>
          <a:off x="0" y="0"/>
          <a:ext cx="0" cy="0"/>
          <a:chOff x="0" y="0"/>
          <a:chExt cx="0" cy="0"/>
        </a:xfrm>
      </p:grpSpPr>
      <p:sp>
        <p:nvSpPr>
          <p:cNvPr id="4" name="Ograda besedil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l-SI"/>
              <a:t>Uredite sloge besedila matrice</a:t>
            </a:r>
          </a:p>
        </p:txBody>
      </p:sp>
      <p:sp>
        <p:nvSpPr>
          <p:cNvPr id="3" name="Ograda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l-SI"/>
              <a:t>Kliknite ikono, če želite dodati sliko</a:t>
            </a:r>
            <a:endParaRPr kumimoji="0" lang="en-US" dirty="0"/>
          </a:p>
        </p:txBody>
      </p:sp>
      <p:sp>
        <p:nvSpPr>
          <p:cNvPr id="5" name="Ograda datuma 4"/>
          <p:cNvSpPr>
            <a:spLocks noGrp="1"/>
          </p:cNvSpPr>
          <p:nvPr>
            <p:ph type="dt" sz="half" idx="10"/>
          </p:nvPr>
        </p:nvSpPr>
        <p:spPr/>
        <p:txBody>
          <a:bodyPr/>
          <a:lstStyle>
            <a:lvl1pPr>
              <a:defRPr>
                <a:solidFill>
                  <a:schemeClr val="tx1"/>
                </a:solidFill>
              </a:defRPr>
            </a:lvl1pPr>
            <a:extLst/>
          </a:lstStyle>
          <a:p>
            <a:fld id="{EC69A59C-9A0B-40BC-BEF3-75E63AAC039B}" type="datetimeFigureOut">
              <a:rPr lang="sl-SI" smtClean="0"/>
              <a:t>28. 01. 2021</a:t>
            </a:fld>
            <a:endParaRPr lang="sl-SI"/>
          </a:p>
        </p:txBody>
      </p:sp>
      <p:sp>
        <p:nvSpPr>
          <p:cNvPr id="6" name="Ograda no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l-SI"/>
          </a:p>
        </p:txBody>
      </p:sp>
      <p:sp>
        <p:nvSpPr>
          <p:cNvPr id="7" name="Ograda številke diapozitiva 6"/>
          <p:cNvSpPr>
            <a:spLocks noGrp="1"/>
          </p:cNvSpPr>
          <p:nvPr>
            <p:ph type="sldNum" sz="quarter" idx="12"/>
          </p:nvPr>
        </p:nvSpPr>
        <p:spPr/>
        <p:txBody>
          <a:bodyPr/>
          <a:lstStyle>
            <a:lvl1pPr>
              <a:defRPr>
                <a:solidFill>
                  <a:schemeClr val="tx1"/>
                </a:solidFill>
              </a:defRPr>
            </a:lvl1pPr>
            <a:extLst/>
          </a:lstStyle>
          <a:p>
            <a:fld id="{310E4FF0-FB62-447E-B38E-C828BC14EB03}" type="slidenum">
              <a:rPr lang="sl-SI" smtClean="0"/>
              <a:t>‹#›</a:t>
            </a:fld>
            <a:endParaRPr lang="sl-SI"/>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l-SI"/>
              <a:t>Uredite slog naslova matrice</a:t>
            </a:r>
            <a:endParaRPr kumimoji="0" lang="en-US"/>
          </a:p>
        </p:txBody>
      </p:sp>
      <p:sp>
        <p:nvSpPr>
          <p:cNvPr id="8" name="Prostoro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rostoro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otni trikotni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Raven povezoval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karnic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Škarnic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o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ro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okotni trikotni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Raven povezoval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grada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sl-SI"/>
              <a:t>Uredite slog naslova matrice</a:t>
            </a:r>
            <a:endParaRPr kumimoji="0" lang="en-US"/>
          </a:p>
        </p:txBody>
      </p:sp>
      <p:sp>
        <p:nvSpPr>
          <p:cNvPr id="30" name="Ograda besedila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sl-SI"/>
              <a:t>Uredite sloge besedila matrice</a:t>
            </a:r>
          </a:p>
          <a:p>
            <a:pPr lvl="1" eaLnBrk="1" latinLnBrk="0" hangingPunct="1"/>
            <a:r>
              <a:rPr kumimoji="0" lang="sl-SI"/>
              <a:t>Druga raven</a:t>
            </a:r>
          </a:p>
          <a:p>
            <a:pPr lvl="2" eaLnBrk="1" latinLnBrk="0" hangingPunct="1"/>
            <a:r>
              <a:rPr kumimoji="0" lang="sl-SI"/>
              <a:t>Tretja raven</a:t>
            </a:r>
          </a:p>
          <a:p>
            <a:pPr lvl="3" eaLnBrk="1" latinLnBrk="0" hangingPunct="1"/>
            <a:r>
              <a:rPr kumimoji="0" lang="sl-SI"/>
              <a:t>Četrta raven</a:t>
            </a:r>
          </a:p>
          <a:p>
            <a:pPr lvl="4" eaLnBrk="1" latinLnBrk="0" hangingPunct="1"/>
            <a:r>
              <a:rPr kumimoji="0" lang="sl-SI"/>
              <a:t>Peta raven</a:t>
            </a:r>
            <a:endParaRPr kumimoji="0" lang="en-US"/>
          </a:p>
        </p:txBody>
      </p:sp>
      <p:sp>
        <p:nvSpPr>
          <p:cNvPr id="10" name="Ograda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C69A59C-9A0B-40BC-BEF3-75E63AAC039B}" type="datetimeFigureOut">
              <a:rPr lang="sl-SI" smtClean="0"/>
              <a:t>28. 01. 2021</a:t>
            </a:fld>
            <a:endParaRPr lang="sl-SI"/>
          </a:p>
        </p:txBody>
      </p:sp>
      <p:sp>
        <p:nvSpPr>
          <p:cNvPr id="22" name="Ograda no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l-SI"/>
          </a:p>
        </p:txBody>
      </p:sp>
      <p:sp>
        <p:nvSpPr>
          <p:cNvPr id="18" name="Ograda številke diapoz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10E4FF0-FB62-447E-B38E-C828BC14EB03}"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57173" y="1481138"/>
            <a:ext cx="6029653" cy="4525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slov 1"/>
          <p:cNvSpPr>
            <a:spLocks noGrp="1"/>
          </p:cNvSpPr>
          <p:nvPr>
            <p:ph type="title"/>
          </p:nvPr>
        </p:nvSpPr>
        <p:spPr/>
        <p:txBody>
          <a:bodyPr>
            <a:normAutofit fontScale="90000"/>
          </a:bodyPr>
          <a:lstStyle/>
          <a:p>
            <a:br>
              <a:rPr lang="sl-SI" sz="7300" dirty="0"/>
            </a:br>
            <a:r>
              <a:rPr lang="sl-SI" sz="7300" dirty="0"/>
              <a:t>Pisanje pripovedi</a:t>
            </a:r>
            <a:br>
              <a:rPr lang="sl-SI" dirty="0"/>
            </a:br>
            <a:endParaRPr lang="sl-SI" dirty="0"/>
          </a:p>
        </p:txBody>
      </p:sp>
    </p:spTree>
    <p:extLst>
      <p:ext uri="{BB962C8B-B14F-4D97-AF65-F5344CB8AC3E}">
        <p14:creationId xmlns:p14="http://schemas.microsoft.com/office/powerpoint/2010/main" val="514852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137451"/>
            <a:ext cx="5760640" cy="5421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slov 1"/>
          <p:cNvSpPr>
            <a:spLocks noGrp="1"/>
          </p:cNvSpPr>
          <p:nvPr>
            <p:ph type="title"/>
          </p:nvPr>
        </p:nvSpPr>
        <p:spPr/>
        <p:txBody>
          <a:bodyPr/>
          <a:lstStyle/>
          <a:p>
            <a:pPr algn="l"/>
            <a:r>
              <a:rPr lang="sl-SI" dirty="0"/>
              <a:t>Primer z zamikom vrstice:</a:t>
            </a:r>
          </a:p>
        </p:txBody>
      </p:sp>
    </p:spTree>
    <p:extLst>
      <p:ext uri="{BB962C8B-B14F-4D97-AF65-F5344CB8AC3E}">
        <p14:creationId xmlns:p14="http://schemas.microsoft.com/office/powerpoint/2010/main" val="126715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r>
              <a:rPr lang="sl-SI" dirty="0"/>
              <a:t>Napišem </a:t>
            </a:r>
            <a:r>
              <a:rPr lang="sl-SI" dirty="0">
                <a:solidFill>
                  <a:srgbClr val="FF0000"/>
                </a:solidFill>
              </a:rPr>
              <a:t>naslov</a:t>
            </a:r>
            <a:r>
              <a:rPr lang="sl-SI" dirty="0"/>
              <a:t>. To lahko naredim </a:t>
            </a:r>
            <a:r>
              <a:rPr lang="sl-SI" u="sng" dirty="0"/>
              <a:t>pred pisanjem</a:t>
            </a:r>
            <a:r>
              <a:rPr lang="sl-SI" dirty="0"/>
              <a:t> pripovedi ali pa </a:t>
            </a:r>
            <a:r>
              <a:rPr lang="sl-SI" u="sng" dirty="0"/>
              <a:t>na koncu pisanja</a:t>
            </a:r>
            <a:r>
              <a:rPr lang="sl-SI" dirty="0"/>
              <a:t>.</a:t>
            </a:r>
          </a:p>
          <a:p>
            <a:pPr marL="0" indent="0">
              <a:buNone/>
            </a:pPr>
            <a:endParaRPr lang="sl-SI" dirty="0"/>
          </a:p>
          <a:p>
            <a:r>
              <a:rPr lang="sl-SI" dirty="0"/>
              <a:t>Na koncu besedilo še pregledam in po potrebi tudi popravim.</a:t>
            </a:r>
          </a:p>
          <a:p>
            <a:pPr marL="0" indent="0">
              <a:buNone/>
            </a:pPr>
            <a:endParaRPr lang="sl-SI" dirty="0"/>
          </a:p>
          <a:p>
            <a:r>
              <a:rPr lang="sl-SI" dirty="0"/>
              <a:t>Če je napak veliko, besedilo prepišem.</a:t>
            </a:r>
          </a:p>
          <a:p>
            <a:pPr marL="0" indent="0">
              <a:buNone/>
            </a:pPr>
            <a:endParaRPr lang="sl-SI" dirty="0"/>
          </a:p>
          <a:p>
            <a:endParaRPr lang="sl-SI" dirty="0"/>
          </a:p>
        </p:txBody>
      </p:sp>
      <p:sp>
        <p:nvSpPr>
          <p:cNvPr id="2" name="Naslov 1"/>
          <p:cNvSpPr>
            <a:spLocks noGrp="1"/>
          </p:cNvSpPr>
          <p:nvPr>
            <p:ph type="title"/>
          </p:nvPr>
        </p:nvSpPr>
        <p:spPr/>
        <p:txBody>
          <a:bodyPr/>
          <a:lstStyle/>
          <a:p>
            <a:pPr algn="l"/>
            <a:endParaRPr lang="sl-SI" dirty="0"/>
          </a:p>
        </p:txBody>
      </p:sp>
    </p:spTree>
    <p:extLst>
      <p:ext uri="{BB962C8B-B14F-4D97-AF65-F5344CB8AC3E}">
        <p14:creationId xmlns:p14="http://schemas.microsoft.com/office/powerpoint/2010/main" val="251333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a:bodyPr>
          <a:lstStyle/>
          <a:p>
            <a:r>
              <a:rPr lang="sl-SI" dirty="0"/>
              <a:t>Najprej si sliko </a:t>
            </a:r>
            <a:r>
              <a:rPr lang="sl-SI" dirty="0">
                <a:solidFill>
                  <a:srgbClr val="FF0000"/>
                </a:solidFill>
              </a:rPr>
              <a:t>natančno ogledam</a:t>
            </a:r>
            <a:r>
              <a:rPr lang="sl-SI" dirty="0"/>
              <a:t>. </a:t>
            </a:r>
          </a:p>
          <a:p>
            <a:r>
              <a:rPr lang="sl-SI" dirty="0"/>
              <a:t>Opazujem </a:t>
            </a:r>
            <a:r>
              <a:rPr lang="sl-SI" dirty="0">
                <a:solidFill>
                  <a:srgbClr val="FF0000"/>
                </a:solidFill>
              </a:rPr>
              <a:t>kdo</a:t>
            </a:r>
            <a:r>
              <a:rPr lang="sl-SI" dirty="0"/>
              <a:t> je na sliki, </a:t>
            </a:r>
            <a:r>
              <a:rPr lang="sl-SI" dirty="0">
                <a:solidFill>
                  <a:srgbClr val="FF0000"/>
                </a:solidFill>
              </a:rPr>
              <a:t>katero okolje </a:t>
            </a:r>
            <a:r>
              <a:rPr lang="sl-SI" dirty="0"/>
              <a:t>je prikazano, kateri </a:t>
            </a:r>
            <a:r>
              <a:rPr lang="sl-SI" dirty="0">
                <a:solidFill>
                  <a:srgbClr val="FF0000"/>
                </a:solidFill>
              </a:rPr>
              <a:t>predmeti</a:t>
            </a:r>
            <a:r>
              <a:rPr lang="sl-SI" dirty="0"/>
              <a:t> so naslikani …</a:t>
            </a:r>
          </a:p>
          <a:p>
            <a:r>
              <a:rPr lang="sl-SI" dirty="0"/>
              <a:t>Nato razmislim kdo bi lahko bil </a:t>
            </a:r>
            <a:r>
              <a:rPr lang="sl-SI" dirty="0">
                <a:solidFill>
                  <a:srgbClr val="FF0000"/>
                </a:solidFill>
              </a:rPr>
              <a:t>glavni junak </a:t>
            </a:r>
            <a:r>
              <a:rPr lang="sl-SI" dirty="0"/>
              <a:t>zgodbe, kdo bo v zgodbi še udeležen, </a:t>
            </a:r>
            <a:r>
              <a:rPr lang="sl-SI" dirty="0">
                <a:solidFill>
                  <a:srgbClr val="FF0000"/>
                </a:solidFill>
              </a:rPr>
              <a:t>kje</a:t>
            </a:r>
            <a:r>
              <a:rPr lang="sl-SI" dirty="0"/>
              <a:t> se zgodba odvija, </a:t>
            </a:r>
            <a:r>
              <a:rPr lang="sl-SI" dirty="0">
                <a:solidFill>
                  <a:srgbClr val="FF0000"/>
                </a:solidFill>
              </a:rPr>
              <a:t>kaj </a:t>
            </a:r>
            <a:r>
              <a:rPr lang="sl-SI" dirty="0"/>
              <a:t>se dogaja …</a:t>
            </a:r>
          </a:p>
          <a:p>
            <a:r>
              <a:rPr lang="sl-SI" dirty="0"/>
              <a:t>V mislih naredim načrt zgodbe (razmislim kaj bo napisano v uvodu, jedru in zaključku)</a:t>
            </a:r>
          </a:p>
          <a:p>
            <a:r>
              <a:rPr lang="sl-SI" dirty="0"/>
              <a:t>Lotim se pisanja.</a:t>
            </a:r>
          </a:p>
        </p:txBody>
      </p:sp>
      <p:sp>
        <p:nvSpPr>
          <p:cNvPr id="2" name="Naslov 1"/>
          <p:cNvSpPr>
            <a:spLocks noGrp="1"/>
          </p:cNvSpPr>
          <p:nvPr>
            <p:ph type="title"/>
          </p:nvPr>
        </p:nvSpPr>
        <p:spPr/>
        <p:txBody>
          <a:bodyPr/>
          <a:lstStyle/>
          <a:p>
            <a:pPr algn="l"/>
            <a:r>
              <a:rPr lang="sl-SI" dirty="0"/>
              <a:t>Pisanje pripovedi ob sliki</a:t>
            </a:r>
          </a:p>
        </p:txBody>
      </p:sp>
    </p:spTree>
    <p:extLst>
      <p:ext uri="{BB962C8B-B14F-4D97-AF65-F5344CB8AC3E}">
        <p14:creationId xmlns:p14="http://schemas.microsoft.com/office/powerpoint/2010/main" val="34199484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340768"/>
            <a:ext cx="5528071" cy="5032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slov 1"/>
          <p:cNvSpPr>
            <a:spLocks noGrp="1"/>
          </p:cNvSpPr>
          <p:nvPr>
            <p:ph type="title"/>
          </p:nvPr>
        </p:nvSpPr>
        <p:spPr/>
        <p:txBody>
          <a:bodyPr/>
          <a:lstStyle/>
          <a:p>
            <a:pPr algn="l"/>
            <a:r>
              <a:rPr lang="sl-SI" dirty="0"/>
              <a:t>Primer slike iz DZ na str. 105:</a:t>
            </a:r>
          </a:p>
        </p:txBody>
      </p:sp>
    </p:spTree>
    <p:extLst>
      <p:ext uri="{BB962C8B-B14F-4D97-AF65-F5344CB8AC3E}">
        <p14:creationId xmlns:p14="http://schemas.microsoft.com/office/powerpoint/2010/main" val="78560649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23528" y="1340768"/>
            <a:ext cx="8363272" cy="4785395"/>
          </a:xfrm>
        </p:spPr>
        <p:txBody>
          <a:bodyPr>
            <a:normAutofit fontScale="77500" lnSpcReduction="20000"/>
          </a:bodyPr>
          <a:lstStyle/>
          <a:p>
            <a:pPr marL="0" indent="0">
              <a:buNone/>
            </a:pPr>
            <a:r>
              <a:rPr lang="sl-SI" dirty="0">
                <a:solidFill>
                  <a:srgbClr val="FF0000"/>
                </a:solidFill>
                <a:latin typeface="Arial" panose="020B0604020202020204" pitchFamily="34" charset="0"/>
                <a:cs typeface="Arial" panose="020B0604020202020204" pitchFamily="34" charset="0"/>
              </a:rPr>
              <a:t>Str. 103</a:t>
            </a:r>
          </a:p>
          <a:p>
            <a:pPr marL="0" indent="0">
              <a:buNone/>
            </a:pPr>
            <a:r>
              <a:rPr lang="sl-SI" u="sng" dirty="0">
                <a:latin typeface="Arial" panose="020B0604020202020204" pitchFamily="34" charset="0"/>
                <a:cs typeface="Arial" panose="020B0604020202020204" pitchFamily="34" charset="0"/>
              </a:rPr>
              <a:t>1. naloga:</a:t>
            </a:r>
            <a:r>
              <a:rPr lang="sl-SI" dirty="0">
                <a:latin typeface="Arial" panose="020B0604020202020204" pitchFamily="34" charset="0"/>
                <a:cs typeface="Arial" panose="020B0604020202020204" pitchFamily="34" charset="0"/>
              </a:rPr>
              <a:t>  b)      c)	c)     c)</a:t>
            </a:r>
          </a:p>
          <a:p>
            <a:pPr marL="0" indent="0">
              <a:buNone/>
            </a:pPr>
            <a:endParaRPr lang="sl-SI" dirty="0">
              <a:latin typeface="Arial" panose="020B0604020202020204" pitchFamily="34" charset="0"/>
              <a:cs typeface="Arial" panose="020B0604020202020204" pitchFamily="34" charset="0"/>
            </a:endParaRPr>
          </a:p>
          <a:p>
            <a:pPr marL="0" indent="0">
              <a:buNone/>
            </a:pPr>
            <a:r>
              <a:rPr lang="sl-SI" u="sng" dirty="0">
                <a:latin typeface="Arial" panose="020B0604020202020204" pitchFamily="34" charset="0"/>
                <a:cs typeface="Arial" panose="020B0604020202020204" pitchFamily="34" charset="0"/>
              </a:rPr>
              <a:t>2. naloga:</a:t>
            </a:r>
            <a:r>
              <a:rPr lang="sl-SI" dirty="0">
                <a:latin typeface="Arial" panose="020B0604020202020204" pitchFamily="34" charset="0"/>
                <a:cs typeface="Arial" panose="020B0604020202020204" pitchFamily="34" charset="0"/>
              </a:rPr>
              <a:t>  NE     DA	   NE	   DA</a:t>
            </a:r>
          </a:p>
          <a:p>
            <a:pPr marL="0" indent="0">
              <a:buNone/>
            </a:pPr>
            <a:endParaRPr lang="sl-SI" dirty="0">
              <a:latin typeface="Arial" panose="020B0604020202020204" pitchFamily="34" charset="0"/>
              <a:cs typeface="Arial" panose="020B0604020202020204" pitchFamily="34" charset="0"/>
            </a:endParaRPr>
          </a:p>
          <a:p>
            <a:pPr marL="0" indent="0">
              <a:buNone/>
            </a:pPr>
            <a:r>
              <a:rPr lang="sl-SI" u="sng" dirty="0">
                <a:latin typeface="Arial" panose="020B0604020202020204" pitchFamily="34" charset="0"/>
                <a:cs typeface="Arial" panose="020B0604020202020204" pitchFamily="34" charset="0"/>
              </a:rPr>
              <a:t>3. naloga:</a:t>
            </a:r>
            <a:r>
              <a:rPr lang="sl-SI" dirty="0">
                <a:latin typeface="Arial" panose="020B0604020202020204" pitchFamily="34" charset="0"/>
                <a:cs typeface="Arial" panose="020B0604020202020204" pitchFamily="34" charset="0"/>
              </a:rPr>
              <a:t> Zavetišče je kraj ali stavba, ki daje komu zavetje.</a:t>
            </a:r>
          </a:p>
          <a:p>
            <a:pPr marL="0" indent="0">
              <a:buNone/>
            </a:pPr>
            <a:endParaRPr lang="sl-SI" dirty="0">
              <a:latin typeface="Arial" panose="020B0604020202020204" pitchFamily="34" charset="0"/>
              <a:cs typeface="Arial" panose="020B0604020202020204" pitchFamily="34" charset="0"/>
            </a:endParaRPr>
          </a:p>
          <a:p>
            <a:pPr marL="0" indent="0">
              <a:buNone/>
            </a:pPr>
            <a:r>
              <a:rPr lang="sl-SI" u="sng" dirty="0">
                <a:latin typeface="Arial" panose="020B0604020202020204" pitchFamily="34" charset="0"/>
                <a:cs typeface="Arial" panose="020B0604020202020204" pitchFamily="34" charset="0"/>
              </a:rPr>
              <a:t>4. naloga:</a:t>
            </a:r>
            <a:r>
              <a:rPr lang="sl-SI" dirty="0">
                <a:latin typeface="Arial" panose="020B0604020202020204" pitchFamily="34" charset="0"/>
                <a:cs typeface="Arial" panose="020B0604020202020204" pitchFamily="34" charset="0"/>
              </a:rPr>
              <a:t> Npr.: </a:t>
            </a:r>
            <a:r>
              <a:rPr lang="sl-SI" dirty="0" err="1">
                <a:latin typeface="Arial" panose="020B0604020202020204" pitchFamily="34" charset="0"/>
                <a:cs typeface="Arial" panose="020B0604020202020204" pitchFamily="34" charset="0"/>
              </a:rPr>
              <a:t>Laci</a:t>
            </a:r>
            <a:r>
              <a:rPr lang="sl-SI" dirty="0">
                <a:latin typeface="Arial" panose="020B0604020202020204" pitchFamily="34" charset="0"/>
                <a:cs typeface="Arial" panose="020B0604020202020204" pitchFamily="34" charset="0"/>
              </a:rPr>
              <a:t> je zbranim staršem in sorodnikom povedal, da jim je bilo na pustolovščini lepo in da jih ne bi bilo treba rešiti. Vendar je še veliko lepše biti na varnem in ob polni mizi hrane.</a:t>
            </a:r>
          </a:p>
          <a:p>
            <a:pPr marL="0" indent="0">
              <a:buNone/>
            </a:pPr>
            <a:endParaRPr lang="sl-SI" dirty="0">
              <a:latin typeface="Arial" panose="020B0604020202020204" pitchFamily="34" charset="0"/>
              <a:cs typeface="Arial" panose="020B0604020202020204" pitchFamily="34" charset="0"/>
            </a:endParaRPr>
          </a:p>
          <a:p>
            <a:pPr marL="0" indent="0">
              <a:buNone/>
            </a:pPr>
            <a:r>
              <a:rPr lang="sl-SI" dirty="0">
                <a:solidFill>
                  <a:srgbClr val="FF0000"/>
                </a:solidFill>
                <a:latin typeface="Arial" panose="020B0604020202020204" pitchFamily="34" charset="0"/>
                <a:cs typeface="Arial" panose="020B0604020202020204" pitchFamily="34" charset="0"/>
              </a:rPr>
              <a:t>Str. 104</a:t>
            </a:r>
          </a:p>
          <a:p>
            <a:pPr marL="0" indent="0">
              <a:buNone/>
            </a:pPr>
            <a:r>
              <a:rPr lang="sl-SI" u="sng" dirty="0">
                <a:latin typeface="Arial" panose="020B0604020202020204" pitchFamily="34" charset="0"/>
                <a:cs typeface="Arial" panose="020B0604020202020204" pitchFamily="34" charset="0"/>
              </a:rPr>
              <a:t>5. naloga:</a:t>
            </a:r>
            <a:r>
              <a:rPr lang="sl-SI" dirty="0">
                <a:latin typeface="Arial" panose="020B0604020202020204" pitchFamily="34" charset="0"/>
                <a:cs typeface="Arial" panose="020B0604020202020204" pitchFamily="34" charset="0"/>
              </a:rPr>
              <a:t> Hani je kuža. Bil je zelo vesel, da je spet videl svojo lastnico. Navdušen je bil nad sendviči in ljudmi, ki so bili z njimi zelo prijazni.</a:t>
            </a:r>
          </a:p>
          <a:p>
            <a:pPr marL="0" indent="0">
              <a:buNone/>
            </a:pPr>
            <a:r>
              <a:rPr lang="sl-SI" u="sng" dirty="0">
                <a:latin typeface="Arial" panose="020B0604020202020204" pitchFamily="34" charset="0"/>
                <a:cs typeface="Arial" panose="020B0604020202020204" pitchFamily="34" charset="0"/>
              </a:rPr>
              <a:t>6. naloga:</a:t>
            </a:r>
            <a:r>
              <a:rPr lang="sl-SI" dirty="0">
                <a:latin typeface="Arial" panose="020B0604020202020204" pitchFamily="34" charset="0"/>
                <a:cs typeface="Arial" panose="020B0604020202020204" pitchFamily="34" charset="0"/>
              </a:rPr>
              <a:t> zadovoljen</a:t>
            </a:r>
          </a:p>
          <a:p>
            <a:endParaRPr lang="sl-SI" dirty="0"/>
          </a:p>
        </p:txBody>
      </p:sp>
      <p:sp>
        <p:nvSpPr>
          <p:cNvPr id="2" name="Naslov 1"/>
          <p:cNvSpPr>
            <a:spLocks noGrp="1"/>
          </p:cNvSpPr>
          <p:nvPr>
            <p:ph type="title"/>
          </p:nvPr>
        </p:nvSpPr>
        <p:spPr/>
        <p:txBody>
          <a:bodyPr>
            <a:normAutofit/>
          </a:bodyPr>
          <a:lstStyle/>
          <a:p>
            <a:pPr algn="l"/>
            <a:r>
              <a:rPr lang="sl-SI" sz="3200" dirty="0">
                <a:latin typeface="Arial" panose="020B0604020202020204" pitchFamily="34" charset="0"/>
                <a:cs typeface="Arial" panose="020B0604020202020204" pitchFamily="34" charset="0"/>
              </a:rPr>
              <a:t>Pregled nalog iz DZ str. 103 in 104:</a:t>
            </a:r>
          </a:p>
        </p:txBody>
      </p:sp>
      <p:sp>
        <p:nvSpPr>
          <p:cNvPr id="4" name="Elipsa 3"/>
          <p:cNvSpPr/>
          <p:nvPr/>
        </p:nvSpPr>
        <p:spPr>
          <a:xfrm>
            <a:off x="1610936" y="5589240"/>
            <a:ext cx="1656184"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4868999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r>
              <a:rPr lang="sl-SI" dirty="0"/>
              <a:t>Najprej </a:t>
            </a:r>
            <a:r>
              <a:rPr lang="sl-SI" dirty="0">
                <a:solidFill>
                  <a:srgbClr val="FF0000"/>
                </a:solidFill>
              </a:rPr>
              <a:t>pomisli</a:t>
            </a:r>
            <a:r>
              <a:rPr lang="sl-SI" dirty="0"/>
              <a:t> na zanimiv dogodek.</a:t>
            </a:r>
          </a:p>
          <a:p>
            <a:pPr marL="0" indent="0">
              <a:buNone/>
            </a:pPr>
            <a:endParaRPr lang="sl-SI" dirty="0"/>
          </a:p>
          <a:p>
            <a:r>
              <a:rPr lang="sl-SI" dirty="0"/>
              <a:t>V mislih razmisli, kaj bi lahko napisal:</a:t>
            </a:r>
          </a:p>
          <a:p>
            <a:pPr>
              <a:buFontTx/>
              <a:buChar char="-"/>
            </a:pPr>
            <a:r>
              <a:rPr lang="sl-SI" dirty="0"/>
              <a:t>v UVODU, </a:t>
            </a:r>
          </a:p>
          <a:p>
            <a:pPr>
              <a:buFontTx/>
              <a:buChar char="-"/>
            </a:pPr>
            <a:r>
              <a:rPr lang="sl-SI" dirty="0"/>
              <a:t>nato v JEDRU in </a:t>
            </a:r>
          </a:p>
          <a:p>
            <a:pPr>
              <a:buFontTx/>
              <a:buChar char="-"/>
            </a:pPr>
            <a:r>
              <a:rPr lang="sl-SI" dirty="0"/>
              <a:t>na koncu še v ZAKLJUČKU.</a:t>
            </a:r>
          </a:p>
        </p:txBody>
      </p:sp>
      <p:sp>
        <p:nvSpPr>
          <p:cNvPr id="2" name="Naslov 1"/>
          <p:cNvSpPr>
            <a:spLocks noGrp="1"/>
          </p:cNvSpPr>
          <p:nvPr>
            <p:ph type="title"/>
          </p:nvPr>
        </p:nvSpPr>
        <p:spPr/>
        <p:txBody>
          <a:bodyPr/>
          <a:lstStyle/>
          <a:p>
            <a:pPr algn="l"/>
            <a:r>
              <a:rPr lang="sl-SI" dirty="0"/>
              <a:t>PRED PISANJEM</a:t>
            </a:r>
          </a:p>
        </p:txBody>
      </p:sp>
    </p:spTree>
    <p:extLst>
      <p:ext uri="{BB962C8B-B14F-4D97-AF65-F5344CB8AC3E}">
        <p14:creationId xmlns:p14="http://schemas.microsoft.com/office/powerpoint/2010/main" val="42154032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a:bodyPr>
          <a:lstStyle/>
          <a:p>
            <a:r>
              <a:rPr lang="sl-SI" sz="4800" dirty="0">
                <a:solidFill>
                  <a:srgbClr val="FF0000"/>
                </a:solidFill>
              </a:rPr>
              <a:t>O čem </a:t>
            </a:r>
            <a:r>
              <a:rPr lang="sl-SI" sz="4800" dirty="0"/>
              <a:t>boš pisal?</a:t>
            </a:r>
          </a:p>
          <a:p>
            <a:pPr marL="0" indent="0">
              <a:buNone/>
            </a:pPr>
            <a:endParaRPr lang="sl-SI" sz="4800" dirty="0"/>
          </a:p>
          <a:p>
            <a:r>
              <a:rPr lang="sl-SI" sz="4800" dirty="0">
                <a:solidFill>
                  <a:srgbClr val="FF0000"/>
                </a:solidFill>
              </a:rPr>
              <a:t>Komu</a:t>
            </a:r>
            <a:r>
              <a:rPr lang="sl-SI" sz="4800" dirty="0"/>
              <a:t> se je to zgodilo?</a:t>
            </a:r>
          </a:p>
          <a:p>
            <a:pPr marL="0" indent="0">
              <a:buNone/>
            </a:pPr>
            <a:endParaRPr lang="sl-SI" sz="4800" dirty="0"/>
          </a:p>
          <a:p>
            <a:r>
              <a:rPr lang="sl-SI" sz="4800" dirty="0">
                <a:solidFill>
                  <a:srgbClr val="FF0000"/>
                </a:solidFill>
              </a:rPr>
              <a:t>Kdaj</a:t>
            </a:r>
            <a:r>
              <a:rPr lang="sl-SI" sz="4800" dirty="0"/>
              <a:t> in</a:t>
            </a:r>
            <a:r>
              <a:rPr lang="sl-SI" sz="4800" dirty="0">
                <a:solidFill>
                  <a:srgbClr val="FF0000"/>
                </a:solidFill>
              </a:rPr>
              <a:t> kje </a:t>
            </a:r>
            <a:r>
              <a:rPr lang="sl-SI" sz="4800" dirty="0"/>
              <a:t>se je zgodilo?</a:t>
            </a:r>
          </a:p>
        </p:txBody>
      </p:sp>
      <p:sp>
        <p:nvSpPr>
          <p:cNvPr id="2" name="Naslov 1"/>
          <p:cNvSpPr>
            <a:spLocks noGrp="1"/>
          </p:cNvSpPr>
          <p:nvPr>
            <p:ph type="title"/>
          </p:nvPr>
        </p:nvSpPr>
        <p:spPr/>
        <p:txBody>
          <a:bodyPr>
            <a:normAutofit/>
          </a:bodyPr>
          <a:lstStyle/>
          <a:p>
            <a:pPr algn="l"/>
            <a:r>
              <a:rPr lang="sl-SI" sz="5400" dirty="0">
                <a:solidFill>
                  <a:srgbClr val="FF0000"/>
                </a:solidFill>
              </a:rPr>
              <a:t>UVOD</a:t>
            </a:r>
          </a:p>
        </p:txBody>
      </p:sp>
    </p:spTree>
    <p:extLst>
      <p:ext uri="{BB962C8B-B14F-4D97-AF65-F5344CB8AC3E}">
        <p14:creationId xmlns:p14="http://schemas.microsoft.com/office/powerpoint/2010/main" val="308511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a:bodyPr>
          <a:lstStyle/>
          <a:p>
            <a:r>
              <a:rPr lang="sl-SI" sz="4800" dirty="0">
                <a:solidFill>
                  <a:srgbClr val="FF0000"/>
                </a:solidFill>
              </a:rPr>
              <a:t>Kaj</a:t>
            </a:r>
            <a:r>
              <a:rPr lang="sl-SI" sz="4800" dirty="0"/>
              <a:t> se je zgodilo?</a:t>
            </a:r>
          </a:p>
          <a:p>
            <a:pPr marL="0" indent="0">
              <a:buNone/>
            </a:pPr>
            <a:endParaRPr lang="sl-SI" sz="4800" dirty="0"/>
          </a:p>
          <a:p>
            <a:pPr marL="0" indent="0">
              <a:buNone/>
            </a:pPr>
            <a:r>
              <a:rPr lang="sl-SI" sz="4800" dirty="0"/>
              <a:t>Natančno, </a:t>
            </a:r>
            <a:r>
              <a:rPr lang="sl-SI" sz="4800" u="sng" dirty="0"/>
              <a:t>v pravilnem vrstnem redu</a:t>
            </a:r>
            <a:r>
              <a:rPr lang="sl-SI" sz="4800" dirty="0"/>
              <a:t>, opišeš potek dogajanja.</a:t>
            </a:r>
          </a:p>
        </p:txBody>
      </p:sp>
      <p:sp>
        <p:nvSpPr>
          <p:cNvPr id="2" name="Naslov 1"/>
          <p:cNvSpPr>
            <a:spLocks noGrp="1"/>
          </p:cNvSpPr>
          <p:nvPr>
            <p:ph type="title"/>
          </p:nvPr>
        </p:nvSpPr>
        <p:spPr/>
        <p:txBody>
          <a:bodyPr>
            <a:normAutofit/>
          </a:bodyPr>
          <a:lstStyle/>
          <a:p>
            <a:pPr algn="l"/>
            <a:r>
              <a:rPr lang="sl-SI" sz="5400" dirty="0">
                <a:solidFill>
                  <a:srgbClr val="FF0000"/>
                </a:solidFill>
              </a:rPr>
              <a:t>JEDRO</a:t>
            </a:r>
          </a:p>
        </p:txBody>
      </p:sp>
    </p:spTree>
    <p:extLst>
      <p:ext uri="{BB962C8B-B14F-4D97-AF65-F5344CB8AC3E}">
        <p14:creationId xmlns:p14="http://schemas.microsoft.com/office/powerpoint/2010/main" val="149682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lnSpcReduction="10000"/>
          </a:bodyPr>
          <a:lstStyle/>
          <a:p>
            <a:r>
              <a:rPr lang="sl-SI" sz="4800" dirty="0">
                <a:solidFill>
                  <a:srgbClr val="FF0000"/>
                </a:solidFill>
              </a:rPr>
              <a:t>Kaj</a:t>
            </a:r>
            <a:r>
              <a:rPr lang="sl-SI" sz="4800" dirty="0"/>
              <a:t> si </a:t>
            </a:r>
            <a:r>
              <a:rPr lang="sl-SI" sz="4800" dirty="0">
                <a:solidFill>
                  <a:srgbClr val="FF0000"/>
                </a:solidFill>
              </a:rPr>
              <a:t>sklenil</a:t>
            </a:r>
            <a:r>
              <a:rPr lang="sl-SI" sz="4800" dirty="0"/>
              <a:t>?</a:t>
            </a:r>
          </a:p>
          <a:p>
            <a:pPr marL="0" indent="0">
              <a:buNone/>
            </a:pPr>
            <a:endParaRPr lang="sl-SI" sz="4800" dirty="0"/>
          </a:p>
          <a:p>
            <a:r>
              <a:rPr lang="sl-SI" sz="4800" dirty="0"/>
              <a:t>Kakšne so bile tvoje </a:t>
            </a:r>
            <a:r>
              <a:rPr lang="sl-SI" sz="4800" dirty="0">
                <a:solidFill>
                  <a:srgbClr val="FF0000"/>
                </a:solidFill>
              </a:rPr>
              <a:t>misli</a:t>
            </a:r>
            <a:r>
              <a:rPr lang="sl-SI" sz="4800" dirty="0"/>
              <a:t> ob tem dogodku?</a:t>
            </a:r>
          </a:p>
          <a:p>
            <a:pPr marL="0" indent="0">
              <a:buNone/>
            </a:pPr>
            <a:endParaRPr lang="sl-SI" sz="4800" dirty="0"/>
          </a:p>
          <a:p>
            <a:r>
              <a:rPr lang="sl-SI" sz="4800" dirty="0">
                <a:solidFill>
                  <a:srgbClr val="FF0000"/>
                </a:solidFill>
              </a:rPr>
              <a:t>Kaj</a:t>
            </a:r>
            <a:r>
              <a:rPr lang="sl-SI" sz="4800" dirty="0"/>
              <a:t> si se </a:t>
            </a:r>
            <a:r>
              <a:rPr lang="sl-SI" sz="4800" dirty="0">
                <a:solidFill>
                  <a:srgbClr val="FF0000"/>
                </a:solidFill>
              </a:rPr>
              <a:t>naučil</a:t>
            </a:r>
            <a:r>
              <a:rPr lang="sl-SI" sz="4800" dirty="0"/>
              <a:t>?</a:t>
            </a:r>
          </a:p>
        </p:txBody>
      </p:sp>
      <p:sp>
        <p:nvSpPr>
          <p:cNvPr id="2" name="Naslov 1"/>
          <p:cNvSpPr>
            <a:spLocks noGrp="1"/>
          </p:cNvSpPr>
          <p:nvPr>
            <p:ph type="title"/>
          </p:nvPr>
        </p:nvSpPr>
        <p:spPr/>
        <p:txBody>
          <a:bodyPr>
            <a:normAutofit/>
          </a:bodyPr>
          <a:lstStyle/>
          <a:p>
            <a:pPr algn="l"/>
            <a:r>
              <a:rPr lang="sl-SI" sz="5400" dirty="0">
                <a:solidFill>
                  <a:srgbClr val="FF0000"/>
                </a:solidFill>
              </a:rPr>
              <a:t>ZAKLJUČEK</a:t>
            </a:r>
          </a:p>
        </p:txBody>
      </p:sp>
    </p:spTree>
    <p:extLst>
      <p:ext uri="{BB962C8B-B14F-4D97-AF65-F5344CB8AC3E}">
        <p14:creationId xmlns:p14="http://schemas.microsoft.com/office/powerpoint/2010/main" val="198957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r>
              <a:rPr lang="sl-SI" dirty="0"/>
              <a:t>Si </a:t>
            </a:r>
            <a:r>
              <a:rPr lang="sl-SI" u="sng" dirty="0"/>
              <a:t>nekateri </a:t>
            </a:r>
            <a:r>
              <a:rPr lang="sl-SI" dirty="0"/>
              <a:t>napišejo </a:t>
            </a:r>
            <a:r>
              <a:rPr lang="sl-SI" b="1" dirty="0"/>
              <a:t>načrt </a:t>
            </a:r>
            <a:r>
              <a:rPr lang="sl-SI" dirty="0"/>
              <a:t>pisanja:</a:t>
            </a:r>
          </a:p>
          <a:p>
            <a:pPr marL="0" indent="0">
              <a:buNone/>
            </a:pPr>
            <a:endParaRPr lang="sl-SI" dirty="0"/>
          </a:p>
        </p:txBody>
      </p:sp>
      <p:sp>
        <p:nvSpPr>
          <p:cNvPr id="2" name="Naslov 1"/>
          <p:cNvSpPr>
            <a:spLocks noGrp="1"/>
          </p:cNvSpPr>
          <p:nvPr>
            <p:ph type="title"/>
          </p:nvPr>
        </p:nvSpPr>
        <p:spPr/>
        <p:txBody>
          <a:bodyPr/>
          <a:lstStyle/>
          <a:p>
            <a:pPr algn="l"/>
            <a:r>
              <a:rPr lang="sl-SI" dirty="0"/>
              <a:t>PO RAZMISLEKU</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132856"/>
            <a:ext cx="5709476" cy="4043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213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fade">
                                      <p:cBhvr>
                                        <p:cTn id="21" dur="1000"/>
                                        <p:tgtEl>
                                          <p:spTgt spid="1027"/>
                                        </p:tgtEl>
                                      </p:cBhvr>
                                    </p:animEffect>
                                    <p:anim calcmode="lin" valueType="num">
                                      <p:cBhvr>
                                        <p:cTn id="22" dur="1000" fill="hold"/>
                                        <p:tgtEl>
                                          <p:spTgt spid="1027"/>
                                        </p:tgtEl>
                                        <p:attrNameLst>
                                          <p:attrName>ppt_x</p:attrName>
                                        </p:attrNameLst>
                                      </p:cBhvr>
                                      <p:tavLst>
                                        <p:tav tm="0">
                                          <p:val>
                                            <p:strVal val="#ppt_x"/>
                                          </p:val>
                                        </p:tav>
                                        <p:tav tm="100000">
                                          <p:val>
                                            <p:strVal val="#ppt_x"/>
                                          </p:val>
                                        </p:tav>
                                      </p:tavLst>
                                    </p:anim>
                                    <p:anim calcmode="lin" valueType="num">
                                      <p:cBhvr>
                                        <p:cTn id="23"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628800"/>
            <a:ext cx="7673329" cy="338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slov 1"/>
          <p:cNvSpPr>
            <a:spLocks noGrp="1"/>
          </p:cNvSpPr>
          <p:nvPr>
            <p:ph type="title"/>
          </p:nvPr>
        </p:nvSpPr>
        <p:spPr/>
        <p:txBody>
          <a:bodyPr>
            <a:normAutofit fontScale="90000"/>
          </a:bodyPr>
          <a:lstStyle/>
          <a:p>
            <a:pPr algn="l"/>
            <a:r>
              <a:rPr lang="sl-SI" dirty="0">
                <a:latin typeface="Arial" panose="020B0604020202020204" pitchFamily="34" charset="0"/>
                <a:cs typeface="Arial" panose="020B0604020202020204" pitchFamily="34" charset="0"/>
              </a:rPr>
              <a:t>Načrt pisanja je lahko tudi v drugačni obliki:</a:t>
            </a:r>
          </a:p>
        </p:txBody>
      </p:sp>
    </p:spTree>
    <p:extLst>
      <p:ext uri="{BB962C8B-B14F-4D97-AF65-F5344CB8AC3E}">
        <p14:creationId xmlns:p14="http://schemas.microsoft.com/office/powerpoint/2010/main" val="156753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fade">
                                      <p:cBhvr>
                                        <p:cTn id="14" dur="1000"/>
                                        <p:tgtEl>
                                          <p:spTgt spid="2050"/>
                                        </p:tgtEl>
                                      </p:cBhvr>
                                    </p:animEffect>
                                    <p:anim calcmode="lin" valueType="num">
                                      <p:cBhvr>
                                        <p:cTn id="15" dur="1000" fill="hold"/>
                                        <p:tgtEl>
                                          <p:spTgt spid="2050"/>
                                        </p:tgtEl>
                                        <p:attrNameLst>
                                          <p:attrName>ppt_x</p:attrName>
                                        </p:attrNameLst>
                                      </p:cBhvr>
                                      <p:tavLst>
                                        <p:tav tm="0">
                                          <p:val>
                                            <p:strVal val="#ppt_x"/>
                                          </p:val>
                                        </p:tav>
                                        <p:tav tm="100000">
                                          <p:val>
                                            <p:strVal val="#ppt_x"/>
                                          </p:val>
                                        </p:tav>
                                      </p:tavLst>
                                    </p:anim>
                                    <p:anim calcmode="lin" valueType="num">
                                      <p:cBhvr>
                                        <p:cTn id="16"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fontScale="92500" lnSpcReduction="20000"/>
          </a:bodyPr>
          <a:lstStyle/>
          <a:p>
            <a:r>
              <a:rPr lang="sl-SI" dirty="0"/>
              <a:t>Upoštevam vse prej načrtovano v premisleku.</a:t>
            </a:r>
          </a:p>
          <a:p>
            <a:pPr marL="109728" indent="0">
              <a:buNone/>
            </a:pPr>
            <a:endParaRPr lang="sl-SI" dirty="0"/>
          </a:p>
          <a:p>
            <a:r>
              <a:rPr lang="sl-SI" dirty="0"/>
              <a:t>UVOD, JEDRO in ZAKLJUČEK ločim med seboj tako, da oblikujem </a:t>
            </a:r>
            <a:r>
              <a:rPr lang="sl-SI" dirty="0">
                <a:solidFill>
                  <a:srgbClr val="FF0000"/>
                </a:solidFill>
              </a:rPr>
              <a:t>odstavek</a:t>
            </a:r>
            <a:r>
              <a:rPr lang="sl-SI" dirty="0"/>
              <a:t>.</a:t>
            </a:r>
          </a:p>
          <a:p>
            <a:pPr marL="109728" indent="0">
              <a:buNone/>
            </a:pPr>
            <a:endParaRPr lang="sl-SI" dirty="0"/>
          </a:p>
          <a:p>
            <a:r>
              <a:rPr lang="sl-SI" dirty="0"/>
              <a:t>Odstavek naredim </a:t>
            </a:r>
            <a:r>
              <a:rPr lang="sl-SI" dirty="0">
                <a:solidFill>
                  <a:srgbClr val="FF0000"/>
                </a:solidFill>
              </a:rPr>
              <a:t>s presledkom med vrsticami </a:t>
            </a:r>
            <a:r>
              <a:rPr lang="sl-SI" dirty="0"/>
              <a:t>ali </a:t>
            </a:r>
            <a:r>
              <a:rPr lang="sl-SI" dirty="0">
                <a:solidFill>
                  <a:srgbClr val="FF0000"/>
                </a:solidFill>
              </a:rPr>
              <a:t>z zamikom vrstice</a:t>
            </a:r>
            <a:r>
              <a:rPr lang="sl-SI" dirty="0"/>
              <a:t>.</a:t>
            </a:r>
          </a:p>
          <a:p>
            <a:endParaRPr lang="sl-SI" dirty="0"/>
          </a:p>
          <a:p>
            <a:r>
              <a:rPr lang="sl-SI" dirty="0"/>
              <a:t>UVOD in ZAKLJUČEK napišemo v ENEM odstavku.</a:t>
            </a:r>
          </a:p>
          <a:p>
            <a:pPr marL="109728" indent="0">
              <a:buNone/>
            </a:pPr>
            <a:endParaRPr lang="sl-SI" dirty="0"/>
          </a:p>
          <a:p>
            <a:r>
              <a:rPr lang="sl-SI" dirty="0"/>
              <a:t>JEDRO (glavni del besedila) je lahko v VEČ odstavkih.</a:t>
            </a:r>
          </a:p>
          <a:p>
            <a:endParaRPr lang="sl-SI" dirty="0"/>
          </a:p>
        </p:txBody>
      </p:sp>
      <p:sp>
        <p:nvSpPr>
          <p:cNvPr id="2" name="Naslov 1"/>
          <p:cNvSpPr>
            <a:spLocks noGrp="1"/>
          </p:cNvSpPr>
          <p:nvPr>
            <p:ph type="title"/>
          </p:nvPr>
        </p:nvSpPr>
        <p:spPr/>
        <p:txBody>
          <a:bodyPr>
            <a:normAutofit/>
          </a:bodyPr>
          <a:lstStyle/>
          <a:p>
            <a:pPr algn="l"/>
            <a:r>
              <a:rPr lang="sl-SI" dirty="0">
                <a:solidFill>
                  <a:srgbClr val="0070C0"/>
                </a:solidFill>
              </a:rPr>
              <a:t>Nato se lotim pisanja.</a:t>
            </a:r>
          </a:p>
        </p:txBody>
      </p:sp>
    </p:spTree>
    <p:extLst>
      <p:ext uri="{BB962C8B-B14F-4D97-AF65-F5344CB8AC3E}">
        <p14:creationId xmlns:p14="http://schemas.microsoft.com/office/powerpoint/2010/main" val="32463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ekanje">
  <a:themeElements>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tek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tek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425</Words>
  <Application>Microsoft Office PowerPoint</Application>
  <PresentationFormat>Diaprojekcija na zaslonu (4:3)</PresentationFormat>
  <Paragraphs>63</Paragraphs>
  <Slides>13</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13</vt:i4>
      </vt:variant>
    </vt:vector>
  </HeadingPairs>
  <TitlesOfParts>
    <vt:vector size="19" baseType="lpstr">
      <vt:lpstr>Arial</vt:lpstr>
      <vt:lpstr>Lucida Sans Unicode</vt:lpstr>
      <vt:lpstr>Verdana</vt:lpstr>
      <vt:lpstr>Wingdings 2</vt:lpstr>
      <vt:lpstr>Wingdings 3</vt:lpstr>
      <vt:lpstr>Stekanje</vt:lpstr>
      <vt:lpstr> Pisanje pripovedi </vt:lpstr>
      <vt:lpstr>Pregled nalog iz DZ str. 103 in 104:</vt:lpstr>
      <vt:lpstr>PRED PISANJEM</vt:lpstr>
      <vt:lpstr>UVOD</vt:lpstr>
      <vt:lpstr>JEDRO</vt:lpstr>
      <vt:lpstr>ZAKLJUČEK</vt:lpstr>
      <vt:lpstr>PO RAZMISLEKU</vt:lpstr>
      <vt:lpstr>Načrt pisanja je lahko tudi v drugačni obliki:</vt:lpstr>
      <vt:lpstr>Nato se lotim pisanja.</vt:lpstr>
      <vt:lpstr>Primer z zamikom vrstice:</vt:lpstr>
      <vt:lpstr>PowerPointova predstavitev</vt:lpstr>
      <vt:lpstr>Pisanje pripovedi ob sliki</vt:lpstr>
      <vt:lpstr>Primer slike iz DZ na str. 105: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Pisanje pripovedi</dc:title>
  <dc:creator>Tanja</dc:creator>
  <cp:lastModifiedBy>Uporabnik</cp:lastModifiedBy>
  <cp:revision>14</cp:revision>
  <dcterms:created xsi:type="dcterms:W3CDTF">2021-01-24T17:10:20Z</dcterms:created>
  <dcterms:modified xsi:type="dcterms:W3CDTF">2021-01-28T17:44:19Z</dcterms:modified>
</cp:coreProperties>
</file>